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62" r:id="rId2"/>
    <p:sldId id="370" r:id="rId3"/>
    <p:sldId id="364" r:id="rId4"/>
    <p:sldId id="365" r:id="rId5"/>
    <p:sldId id="366" r:id="rId6"/>
    <p:sldId id="374" r:id="rId7"/>
    <p:sldId id="353" r:id="rId8"/>
    <p:sldId id="381" r:id="rId9"/>
    <p:sldId id="375" r:id="rId10"/>
    <p:sldId id="354" r:id="rId11"/>
    <p:sldId id="377" r:id="rId12"/>
    <p:sldId id="378" r:id="rId13"/>
    <p:sldId id="379" r:id="rId14"/>
    <p:sldId id="383" r:id="rId15"/>
    <p:sldId id="380" r:id="rId16"/>
    <p:sldId id="369" r:id="rId17"/>
    <p:sldId id="382" r:id="rId18"/>
    <p:sldId id="34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C4A"/>
    <a:srgbClr val="87A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5793" autoAdjust="0"/>
  </p:normalViewPr>
  <p:slideViewPr>
    <p:cSldViewPr snapToGrid="0">
      <p:cViewPr varScale="1">
        <p:scale>
          <a:sx n="86" d="100"/>
          <a:sy n="86" d="100"/>
        </p:scale>
        <p:origin x="14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F06E3A-6AA9-4B70-B482-8DCC2E7700E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A2ABF4E-9875-4F43-8073-18C4117D18B9}">
      <dgm:prSet/>
      <dgm:spPr/>
      <dgm:t>
        <a:bodyPr/>
        <a:lstStyle/>
        <a:p>
          <a:r>
            <a:rPr lang="en-US"/>
            <a:t>Oxygen Plant</a:t>
          </a:r>
        </a:p>
      </dgm:t>
    </dgm:pt>
    <dgm:pt modelId="{4639E688-311B-4025-B88E-421BD3F54D0D}" type="parTrans" cxnId="{03105C94-2CBD-4257-8057-A59A58E64F75}">
      <dgm:prSet/>
      <dgm:spPr/>
      <dgm:t>
        <a:bodyPr/>
        <a:lstStyle/>
        <a:p>
          <a:endParaRPr lang="en-US"/>
        </a:p>
      </dgm:t>
    </dgm:pt>
    <dgm:pt modelId="{10A1460E-B267-4068-A8D2-A2468DF5B482}" type="sibTrans" cxnId="{03105C94-2CBD-4257-8057-A59A58E64F75}">
      <dgm:prSet/>
      <dgm:spPr/>
      <dgm:t>
        <a:bodyPr/>
        <a:lstStyle/>
        <a:p>
          <a:endParaRPr lang="en-US"/>
        </a:p>
      </dgm:t>
    </dgm:pt>
    <dgm:pt modelId="{52FBC518-B8F6-463F-9E5E-EE59C0295CB9}">
      <dgm:prSet/>
      <dgm:spPr/>
      <dgm:t>
        <a:bodyPr/>
        <a:lstStyle/>
        <a:p>
          <a:r>
            <a:rPr lang="en-US"/>
            <a:t>Subsidized Tests</a:t>
          </a:r>
        </a:p>
      </dgm:t>
    </dgm:pt>
    <dgm:pt modelId="{C6EA6350-A5AD-4CC7-9EA5-92F0B6EC62F0}" type="parTrans" cxnId="{1C150324-59FF-4A3A-B2A9-9F1B08F3E9CF}">
      <dgm:prSet/>
      <dgm:spPr/>
      <dgm:t>
        <a:bodyPr/>
        <a:lstStyle/>
        <a:p>
          <a:endParaRPr lang="en-US"/>
        </a:p>
      </dgm:t>
    </dgm:pt>
    <dgm:pt modelId="{7DD6079A-4F27-4692-BA28-3667E43EE1D4}" type="sibTrans" cxnId="{1C150324-59FF-4A3A-B2A9-9F1B08F3E9CF}">
      <dgm:prSet/>
      <dgm:spPr/>
      <dgm:t>
        <a:bodyPr/>
        <a:lstStyle/>
        <a:p>
          <a:endParaRPr lang="en-US"/>
        </a:p>
      </dgm:t>
    </dgm:pt>
    <dgm:pt modelId="{361E96B1-8D7F-47BB-941C-7CFA516D0420}">
      <dgm:prSet/>
      <dgm:spPr/>
      <dgm:t>
        <a:bodyPr/>
        <a:lstStyle/>
        <a:p>
          <a:r>
            <a:rPr lang="en-US"/>
            <a:t>Additional medical staff</a:t>
          </a:r>
        </a:p>
      </dgm:t>
    </dgm:pt>
    <dgm:pt modelId="{79C5F6ED-3619-4F93-ACF0-A9117B3D8FAB}" type="parTrans" cxnId="{515729D2-024D-429F-9BA8-3710143EFC53}">
      <dgm:prSet/>
      <dgm:spPr/>
      <dgm:t>
        <a:bodyPr/>
        <a:lstStyle/>
        <a:p>
          <a:endParaRPr lang="en-US"/>
        </a:p>
      </dgm:t>
    </dgm:pt>
    <dgm:pt modelId="{0D35CF7E-3BB7-4187-844F-B489E05255D0}" type="sibTrans" cxnId="{515729D2-024D-429F-9BA8-3710143EFC53}">
      <dgm:prSet/>
      <dgm:spPr/>
      <dgm:t>
        <a:bodyPr/>
        <a:lstStyle/>
        <a:p>
          <a:endParaRPr lang="en-US"/>
        </a:p>
      </dgm:t>
    </dgm:pt>
    <dgm:pt modelId="{09F1968E-4693-4069-881A-42F3BE9DC4A2}">
      <dgm:prSet/>
      <dgm:spPr/>
      <dgm:t>
        <a:bodyPr/>
        <a:lstStyle/>
        <a:p>
          <a:r>
            <a:rPr lang="en-US"/>
            <a:t>Medicine sponsorship </a:t>
          </a:r>
        </a:p>
      </dgm:t>
    </dgm:pt>
    <dgm:pt modelId="{E2D179EF-5F87-4697-A0F0-54CE9304C4CD}" type="parTrans" cxnId="{87EF02DD-E8CF-4326-92AB-1337F4A51F7E}">
      <dgm:prSet/>
      <dgm:spPr/>
      <dgm:t>
        <a:bodyPr/>
        <a:lstStyle/>
        <a:p>
          <a:endParaRPr lang="en-US"/>
        </a:p>
      </dgm:t>
    </dgm:pt>
    <dgm:pt modelId="{CA6F8785-4995-473B-AA61-412D04477F63}" type="sibTrans" cxnId="{87EF02DD-E8CF-4326-92AB-1337F4A51F7E}">
      <dgm:prSet/>
      <dgm:spPr/>
      <dgm:t>
        <a:bodyPr/>
        <a:lstStyle/>
        <a:p>
          <a:endParaRPr lang="en-US"/>
        </a:p>
      </dgm:t>
    </dgm:pt>
    <dgm:pt modelId="{6B014F4B-40EF-4667-AA99-AA14D147DAE1}">
      <dgm:prSet/>
      <dgm:spPr/>
      <dgm:t>
        <a:bodyPr/>
        <a:lstStyle/>
        <a:p>
          <a:r>
            <a:rPr lang="en-US"/>
            <a:t>Diet Sponsorship </a:t>
          </a:r>
        </a:p>
      </dgm:t>
    </dgm:pt>
    <dgm:pt modelId="{624A2CB7-A5DF-4116-BB2D-5EDFDF53F86D}" type="parTrans" cxnId="{670F1E26-762D-4887-967B-23541BC4B001}">
      <dgm:prSet/>
      <dgm:spPr/>
      <dgm:t>
        <a:bodyPr/>
        <a:lstStyle/>
        <a:p>
          <a:endParaRPr lang="en-US"/>
        </a:p>
      </dgm:t>
    </dgm:pt>
    <dgm:pt modelId="{CEBE614F-60D0-454E-B6A5-867C7F3C4EC6}" type="sibTrans" cxnId="{670F1E26-762D-4887-967B-23541BC4B001}">
      <dgm:prSet/>
      <dgm:spPr/>
      <dgm:t>
        <a:bodyPr/>
        <a:lstStyle/>
        <a:p>
          <a:endParaRPr lang="en-US"/>
        </a:p>
      </dgm:t>
    </dgm:pt>
    <dgm:pt modelId="{FD9CA15E-3BCC-424C-A27E-D6D946C8F96A}">
      <dgm:prSet/>
      <dgm:spPr/>
      <dgm:t>
        <a:bodyPr/>
        <a:lstStyle/>
        <a:p>
          <a:r>
            <a:rPr lang="en-US"/>
            <a:t>Exclusive Covid care center </a:t>
          </a:r>
        </a:p>
      </dgm:t>
    </dgm:pt>
    <dgm:pt modelId="{6E2AE975-08C4-4BC0-A1E7-7242AD480651}" type="parTrans" cxnId="{1B0C5CEF-6870-428A-9B8F-08D09158CEB0}">
      <dgm:prSet/>
      <dgm:spPr/>
      <dgm:t>
        <a:bodyPr/>
        <a:lstStyle/>
        <a:p>
          <a:endParaRPr lang="en-US"/>
        </a:p>
      </dgm:t>
    </dgm:pt>
    <dgm:pt modelId="{CD5022B1-92A1-4B06-8379-2CF2590DE7F0}" type="sibTrans" cxnId="{1B0C5CEF-6870-428A-9B8F-08D09158CEB0}">
      <dgm:prSet/>
      <dgm:spPr/>
      <dgm:t>
        <a:bodyPr/>
        <a:lstStyle/>
        <a:p>
          <a:endParaRPr lang="en-US"/>
        </a:p>
      </dgm:t>
    </dgm:pt>
    <dgm:pt modelId="{4BF99065-EAE7-45B2-B04F-F4BDCF48DA5D}" type="pres">
      <dgm:prSet presAssocID="{7CF06E3A-6AA9-4B70-B482-8DCC2E7700EE}" presName="diagram" presStyleCnt="0">
        <dgm:presLayoutVars>
          <dgm:dir/>
          <dgm:resizeHandles val="exact"/>
        </dgm:presLayoutVars>
      </dgm:prSet>
      <dgm:spPr/>
    </dgm:pt>
    <dgm:pt modelId="{CF99C5C2-99D0-44C6-BD94-AE382B8B3752}" type="pres">
      <dgm:prSet presAssocID="{9A2ABF4E-9875-4F43-8073-18C4117D18B9}" presName="node" presStyleLbl="node1" presStyleIdx="0" presStyleCnt="6">
        <dgm:presLayoutVars>
          <dgm:bulletEnabled val="1"/>
        </dgm:presLayoutVars>
      </dgm:prSet>
      <dgm:spPr/>
    </dgm:pt>
    <dgm:pt modelId="{AD6AF75D-5D23-467F-A18A-ABA4FC51BEFB}" type="pres">
      <dgm:prSet presAssocID="{10A1460E-B267-4068-A8D2-A2468DF5B482}" presName="sibTrans" presStyleCnt="0"/>
      <dgm:spPr/>
    </dgm:pt>
    <dgm:pt modelId="{9221D946-E180-4021-8A4D-233A78603C4B}" type="pres">
      <dgm:prSet presAssocID="{52FBC518-B8F6-463F-9E5E-EE59C0295CB9}" presName="node" presStyleLbl="node1" presStyleIdx="1" presStyleCnt="6">
        <dgm:presLayoutVars>
          <dgm:bulletEnabled val="1"/>
        </dgm:presLayoutVars>
      </dgm:prSet>
      <dgm:spPr/>
    </dgm:pt>
    <dgm:pt modelId="{A882B5A7-A8C9-4238-B55D-5E8A28B34C56}" type="pres">
      <dgm:prSet presAssocID="{7DD6079A-4F27-4692-BA28-3667E43EE1D4}" presName="sibTrans" presStyleCnt="0"/>
      <dgm:spPr/>
    </dgm:pt>
    <dgm:pt modelId="{C5168B4A-B60C-4B5F-B174-180C92FBC157}" type="pres">
      <dgm:prSet presAssocID="{361E96B1-8D7F-47BB-941C-7CFA516D0420}" presName="node" presStyleLbl="node1" presStyleIdx="2" presStyleCnt="6">
        <dgm:presLayoutVars>
          <dgm:bulletEnabled val="1"/>
        </dgm:presLayoutVars>
      </dgm:prSet>
      <dgm:spPr/>
    </dgm:pt>
    <dgm:pt modelId="{FBD1D8FA-BBB1-4DCC-BF73-E4C83C01BA88}" type="pres">
      <dgm:prSet presAssocID="{0D35CF7E-3BB7-4187-844F-B489E05255D0}" presName="sibTrans" presStyleCnt="0"/>
      <dgm:spPr/>
    </dgm:pt>
    <dgm:pt modelId="{1CB79EE1-1B8E-4B72-8D3D-23C1DE3D9D54}" type="pres">
      <dgm:prSet presAssocID="{09F1968E-4693-4069-881A-42F3BE9DC4A2}" presName="node" presStyleLbl="node1" presStyleIdx="3" presStyleCnt="6">
        <dgm:presLayoutVars>
          <dgm:bulletEnabled val="1"/>
        </dgm:presLayoutVars>
      </dgm:prSet>
      <dgm:spPr/>
    </dgm:pt>
    <dgm:pt modelId="{7F7805A6-253C-4F94-BB1A-A0D46380A1BF}" type="pres">
      <dgm:prSet presAssocID="{CA6F8785-4995-473B-AA61-412D04477F63}" presName="sibTrans" presStyleCnt="0"/>
      <dgm:spPr/>
    </dgm:pt>
    <dgm:pt modelId="{B5BAB361-7931-45C6-BCCE-400D40BD3085}" type="pres">
      <dgm:prSet presAssocID="{6B014F4B-40EF-4667-AA99-AA14D147DAE1}" presName="node" presStyleLbl="node1" presStyleIdx="4" presStyleCnt="6">
        <dgm:presLayoutVars>
          <dgm:bulletEnabled val="1"/>
        </dgm:presLayoutVars>
      </dgm:prSet>
      <dgm:spPr/>
    </dgm:pt>
    <dgm:pt modelId="{9ACB58D8-1E56-4505-8E97-9F78F36797AC}" type="pres">
      <dgm:prSet presAssocID="{CEBE614F-60D0-454E-B6A5-867C7F3C4EC6}" presName="sibTrans" presStyleCnt="0"/>
      <dgm:spPr/>
    </dgm:pt>
    <dgm:pt modelId="{6D2E290F-9CB8-4F76-AEAB-F4AE83708F47}" type="pres">
      <dgm:prSet presAssocID="{FD9CA15E-3BCC-424C-A27E-D6D946C8F96A}" presName="node" presStyleLbl="node1" presStyleIdx="5" presStyleCnt="6">
        <dgm:presLayoutVars>
          <dgm:bulletEnabled val="1"/>
        </dgm:presLayoutVars>
      </dgm:prSet>
      <dgm:spPr/>
    </dgm:pt>
  </dgm:ptLst>
  <dgm:cxnLst>
    <dgm:cxn modelId="{1C150324-59FF-4A3A-B2A9-9F1B08F3E9CF}" srcId="{7CF06E3A-6AA9-4B70-B482-8DCC2E7700EE}" destId="{52FBC518-B8F6-463F-9E5E-EE59C0295CB9}" srcOrd="1" destOrd="0" parTransId="{C6EA6350-A5AD-4CC7-9EA5-92F0B6EC62F0}" sibTransId="{7DD6079A-4F27-4692-BA28-3667E43EE1D4}"/>
    <dgm:cxn modelId="{670F1E26-762D-4887-967B-23541BC4B001}" srcId="{7CF06E3A-6AA9-4B70-B482-8DCC2E7700EE}" destId="{6B014F4B-40EF-4667-AA99-AA14D147DAE1}" srcOrd="4" destOrd="0" parTransId="{624A2CB7-A5DF-4116-BB2D-5EDFDF53F86D}" sibTransId="{CEBE614F-60D0-454E-B6A5-867C7F3C4EC6}"/>
    <dgm:cxn modelId="{54A5A127-49DF-42CF-95E2-5219BE154D1B}" type="presOf" srcId="{09F1968E-4693-4069-881A-42F3BE9DC4A2}" destId="{1CB79EE1-1B8E-4B72-8D3D-23C1DE3D9D54}" srcOrd="0" destOrd="0" presId="urn:microsoft.com/office/officeart/2005/8/layout/default"/>
    <dgm:cxn modelId="{C48C2073-A042-4384-A03F-A8E0C8094EB4}" type="presOf" srcId="{6B014F4B-40EF-4667-AA99-AA14D147DAE1}" destId="{B5BAB361-7931-45C6-BCCE-400D40BD3085}" srcOrd="0" destOrd="0" presId="urn:microsoft.com/office/officeart/2005/8/layout/default"/>
    <dgm:cxn modelId="{21C52555-8917-484F-9F23-9D92DCE81361}" type="presOf" srcId="{7CF06E3A-6AA9-4B70-B482-8DCC2E7700EE}" destId="{4BF99065-EAE7-45B2-B04F-F4BDCF48DA5D}" srcOrd="0" destOrd="0" presId="urn:microsoft.com/office/officeart/2005/8/layout/default"/>
    <dgm:cxn modelId="{98B3C98D-E61F-4E5C-B43B-D1069EFA1403}" type="presOf" srcId="{361E96B1-8D7F-47BB-941C-7CFA516D0420}" destId="{C5168B4A-B60C-4B5F-B174-180C92FBC157}" srcOrd="0" destOrd="0" presId="urn:microsoft.com/office/officeart/2005/8/layout/default"/>
    <dgm:cxn modelId="{03105C94-2CBD-4257-8057-A59A58E64F75}" srcId="{7CF06E3A-6AA9-4B70-B482-8DCC2E7700EE}" destId="{9A2ABF4E-9875-4F43-8073-18C4117D18B9}" srcOrd="0" destOrd="0" parTransId="{4639E688-311B-4025-B88E-421BD3F54D0D}" sibTransId="{10A1460E-B267-4068-A8D2-A2468DF5B482}"/>
    <dgm:cxn modelId="{E351B2A3-20E8-4C01-A029-58CCE53C4F00}" type="presOf" srcId="{52FBC518-B8F6-463F-9E5E-EE59C0295CB9}" destId="{9221D946-E180-4021-8A4D-233A78603C4B}" srcOrd="0" destOrd="0" presId="urn:microsoft.com/office/officeart/2005/8/layout/default"/>
    <dgm:cxn modelId="{B60C30A7-42FF-4BC6-9624-624225AF1FC2}" type="presOf" srcId="{FD9CA15E-3BCC-424C-A27E-D6D946C8F96A}" destId="{6D2E290F-9CB8-4F76-AEAB-F4AE83708F47}" srcOrd="0" destOrd="0" presId="urn:microsoft.com/office/officeart/2005/8/layout/default"/>
    <dgm:cxn modelId="{988972B1-0D81-4FCA-AAD5-5BDEC83EFF0A}" type="presOf" srcId="{9A2ABF4E-9875-4F43-8073-18C4117D18B9}" destId="{CF99C5C2-99D0-44C6-BD94-AE382B8B3752}" srcOrd="0" destOrd="0" presId="urn:microsoft.com/office/officeart/2005/8/layout/default"/>
    <dgm:cxn modelId="{515729D2-024D-429F-9BA8-3710143EFC53}" srcId="{7CF06E3A-6AA9-4B70-B482-8DCC2E7700EE}" destId="{361E96B1-8D7F-47BB-941C-7CFA516D0420}" srcOrd="2" destOrd="0" parTransId="{79C5F6ED-3619-4F93-ACF0-A9117B3D8FAB}" sibTransId="{0D35CF7E-3BB7-4187-844F-B489E05255D0}"/>
    <dgm:cxn modelId="{87EF02DD-E8CF-4326-92AB-1337F4A51F7E}" srcId="{7CF06E3A-6AA9-4B70-B482-8DCC2E7700EE}" destId="{09F1968E-4693-4069-881A-42F3BE9DC4A2}" srcOrd="3" destOrd="0" parTransId="{E2D179EF-5F87-4697-A0F0-54CE9304C4CD}" sibTransId="{CA6F8785-4995-473B-AA61-412D04477F63}"/>
    <dgm:cxn modelId="{1B0C5CEF-6870-428A-9B8F-08D09158CEB0}" srcId="{7CF06E3A-6AA9-4B70-B482-8DCC2E7700EE}" destId="{FD9CA15E-3BCC-424C-A27E-D6D946C8F96A}" srcOrd="5" destOrd="0" parTransId="{6E2AE975-08C4-4BC0-A1E7-7242AD480651}" sibTransId="{CD5022B1-92A1-4B06-8379-2CF2590DE7F0}"/>
    <dgm:cxn modelId="{69B344D7-AC4F-48E2-ABD9-7E5D70BD7A35}" type="presParOf" srcId="{4BF99065-EAE7-45B2-B04F-F4BDCF48DA5D}" destId="{CF99C5C2-99D0-44C6-BD94-AE382B8B3752}" srcOrd="0" destOrd="0" presId="urn:microsoft.com/office/officeart/2005/8/layout/default"/>
    <dgm:cxn modelId="{86E22007-7B07-480C-81FF-0EFD1AF83AEA}" type="presParOf" srcId="{4BF99065-EAE7-45B2-B04F-F4BDCF48DA5D}" destId="{AD6AF75D-5D23-467F-A18A-ABA4FC51BEFB}" srcOrd="1" destOrd="0" presId="urn:microsoft.com/office/officeart/2005/8/layout/default"/>
    <dgm:cxn modelId="{66A110B3-2F8C-40EA-B296-2B5E50E718A6}" type="presParOf" srcId="{4BF99065-EAE7-45B2-B04F-F4BDCF48DA5D}" destId="{9221D946-E180-4021-8A4D-233A78603C4B}" srcOrd="2" destOrd="0" presId="urn:microsoft.com/office/officeart/2005/8/layout/default"/>
    <dgm:cxn modelId="{29145F1B-8021-4555-9CC8-9BE85FD7B3F6}" type="presParOf" srcId="{4BF99065-EAE7-45B2-B04F-F4BDCF48DA5D}" destId="{A882B5A7-A8C9-4238-B55D-5E8A28B34C56}" srcOrd="3" destOrd="0" presId="urn:microsoft.com/office/officeart/2005/8/layout/default"/>
    <dgm:cxn modelId="{442DD5D9-3E85-4A67-8A3D-18323E31F73F}" type="presParOf" srcId="{4BF99065-EAE7-45B2-B04F-F4BDCF48DA5D}" destId="{C5168B4A-B60C-4B5F-B174-180C92FBC157}" srcOrd="4" destOrd="0" presId="urn:microsoft.com/office/officeart/2005/8/layout/default"/>
    <dgm:cxn modelId="{AD21374E-A28D-412E-AF2C-F00765DEA9C2}" type="presParOf" srcId="{4BF99065-EAE7-45B2-B04F-F4BDCF48DA5D}" destId="{FBD1D8FA-BBB1-4DCC-BF73-E4C83C01BA88}" srcOrd="5" destOrd="0" presId="urn:microsoft.com/office/officeart/2005/8/layout/default"/>
    <dgm:cxn modelId="{C95A7A13-2DA5-46C7-8768-423459B81A6E}" type="presParOf" srcId="{4BF99065-EAE7-45B2-B04F-F4BDCF48DA5D}" destId="{1CB79EE1-1B8E-4B72-8D3D-23C1DE3D9D54}" srcOrd="6" destOrd="0" presId="urn:microsoft.com/office/officeart/2005/8/layout/default"/>
    <dgm:cxn modelId="{DE88DAEB-6905-426E-80B8-91258FD20D1F}" type="presParOf" srcId="{4BF99065-EAE7-45B2-B04F-F4BDCF48DA5D}" destId="{7F7805A6-253C-4F94-BB1A-A0D46380A1BF}" srcOrd="7" destOrd="0" presId="urn:microsoft.com/office/officeart/2005/8/layout/default"/>
    <dgm:cxn modelId="{2D0A0B8E-46D5-4DFE-81ED-474A4C6AF4A9}" type="presParOf" srcId="{4BF99065-EAE7-45B2-B04F-F4BDCF48DA5D}" destId="{B5BAB361-7931-45C6-BCCE-400D40BD3085}" srcOrd="8" destOrd="0" presId="urn:microsoft.com/office/officeart/2005/8/layout/default"/>
    <dgm:cxn modelId="{AA51F201-338C-4F7D-9880-068C4836DEC5}" type="presParOf" srcId="{4BF99065-EAE7-45B2-B04F-F4BDCF48DA5D}" destId="{9ACB58D8-1E56-4505-8E97-9F78F36797AC}" srcOrd="9" destOrd="0" presId="urn:microsoft.com/office/officeart/2005/8/layout/default"/>
    <dgm:cxn modelId="{2B9D291D-EAC4-4C7F-BBA4-7C5EEB708A6B}" type="presParOf" srcId="{4BF99065-EAE7-45B2-B04F-F4BDCF48DA5D}" destId="{6D2E290F-9CB8-4F76-AEAB-F4AE83708F4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052D15-5924-43AA-82D6-21B107849E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28167E-95F6-4F13-9F3C-0EEBFEE4DB95}">
      <dgm:prSet/>
      <dgm:spPr/>
      <dgm:t>
        <a:bodyPr/>
        <a:lstStyle/>
        <a:p>
          <a:pPr algn="ctr"/>
          <a:r>
            <a:rPr lang="en-US" dirty="0"/>
            <a:t>1.5 million </a:t>
          </a:r>
          <a:r>
            <a:rPr lang="en-US" dirty="0" err="1"/>
            <a:t>Prasadam</a:t>
          </a:r>
          <a:r>
            <a:rPr lang="en-US" dirty="0"/>
            <a:t> plates to be served</a:t>
          </a:r>
        </a:p>
      </dgm:t>
    </dgm:pt>
    <dgm:pt modelId="{9BC0AB59-0F79-4454-B0B8-BDF48FC1EB39}" type="parTrans" cxnId="{D7A454DC-7725-4ED4-A877-68598D0F90B3}">
      <dgm:prSet/>
      <dgm:spPr/>
      <dgm:t>
        <a:bodyPr/>
        <a:lstStyle/>
        <a:p>
          <a:endParaRPr lang="en-US"/>
        </a:p>
      </dgm:t>
    </dgm:pt>
    <dgm:pt modelId="{EAD8D9A3-55ED-4370-AF9A-78A4B12AC0E0}" type="sibTrans" cxnId="{D7A454DC-7725-4ED4-A877-68598D0F90B3}">
      <dgm:prSet/>
      <dgm:spPr/>
      <dgm:t>
        <a:bodyPr/>
        <a:lstStyle/>
        <a:p>
          <a:endParaRPr lang="en-US"/>
        </a:p>
      </dgm:t>
    </dgm:pt>
    <dgm:pt modelId="{374534A4-0718-42D8-B1CE-4FC43272609C}">
      <dgm:prSet/>
      <dgm:spPr/>
      <dgm:t>
        <a:bodyPr/>
        <a:lstStyle/>
        <a:p>
          <a:pPr algn="ctr"/>
          <a:r>
            <a:rPr lang="en-US" dirty="0"/>
            <a:t>Per plate is just 20 cents</a:t>
          </a:r>
        </a:p>
      </dgm:t>
    </dgm:pt>
    <dgm:pt modelId="{16077E1A-0BF7-4278-B67C-623D6234B7E4}" type="parTrans" cxnId="{2E01F965-1469-4375-AF8B-69BB2CC72C6F}">
      <dgm:prSet/>
      <dgm:spPr/>
      <dgm:t>
        <a:bodyPr/>
        <a:lstStyle/>
        <a:p>
          <a:endParaRPr lang="en-US"/>
        </a:p>
      </dgm:t>
    </dgm:pt>
    <dgm:pt modelId="{0DC96FD8-01D2-4BC5-BB4E-0BDA441078DE}" type="sibTrans" cxnId="{2E01F965-1469-4375-AF8B-69BB2CC72C6F}">
      <dgm:prSet/>
      <dgm:spPr/>
      <dgm:t>
        <a:bodyPr/>
        <a:lstStyle/>
        <a:p>
          <a:endParaRPr lang="en-US"/>
        </a:p>
      </dgm:t>
    </dgm:pt>
    <dgm:pt modelId="{ED85FDB4-D9B5-4DF4-813E-D55EDD8C2039}">
      <dgm:prSet/>
      <dgm:spPr/>
      <dgm:t>
        <a:bodyPr/>
        <a:lstStyle/>
        <a:p>
          <a:pPr algn="ctr"/>
          <a:r>
            <a:rPr lang="en-US" dirty="0">
              <a:latin typeface="Amasis MT Pro Black" panose="02040A04050005020304" pitchFamily="18" charset="0"/>
            </a:rPr>
            <a:t>Your 1 dollar can feed 5 persons !</a:t>
          </a:r>
        </a:p>
      </dgm:t>
    </dgm:pt>
    <dgm:pt modelId="{12C24A7F-B398-4BDF-B621-8C96084A2515}" type="sibTrans" cxnId="{DFEFECE3-AAF1-4E5B-A154-6B8BE57809DD}">
      <dgm:prSet/>
      <dgm:spPr/>
      <dgm:t>
        <a:bodyPr/>
        <a:lstStyle/>
        <a:p>
          <a:endParaRPr lang="en-US"/>
        </a:p>
      </dgm:t>
    </dgm:pt>
    <dgm:pt modelId="{FE5BDF6A-1272-49C0-AFD0-98A7392CA7C6}" type="parTrans" cxnId="{DFEFECE3-AAF1-4E5B-A154-6B8BE57809DD}">
      <dgm:prSet/>
      <dgm:spPr/>
      <dgm:t>
        <a:bodyPr/>
        <a:lstStyle/>
        <a:p>
          <a:endParaRPr lang="en-US"/>
        </a:p>
      </dgm:t>
    </dgm:pt>
    <dgm:pt modelId="{64E8E90E-ED3D-4E0C-B2FC-42FC0D3FCFB3}" type="pres">
      <dgm:prSet presAssocID="{5C052D15-5924-43AA-82D6-21B107849E3C}" presName="linear" presStyleCnt="0">
        <dgm:presLayoutVars>
          <dgm:animLvl val="lvl"/>
          <dgm:resizeHandles val="exact"/>
        </dgm:presLayoutVars>
      </dgm:prSet>
      <dgm:spPr/>
    </dgm:pt>
    <dgm:pt modelId="{AAA659BB-FBB7-4827-8D77-D7D46B67CB74}" type="pres">
      <dgm:prSet presAssocID="{DC28167E-95F6-4F13-9F3C-0EEBFEE4DB9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0CB572E-D14E-4115-B7F5-D91A0D7B4364}" type="pres">
      <dgm:prSet presAssocID="{EAD8D9A3-55ED-4370-AF9A-78A4B12AC0E0}" presName="spacer" presStyleCnt="0"/>
      <dgm:spPr/>
    </dgm:pt>
    <dgm:pt modelId="{8C27401A-0E5B-416E-8359-968868149AA3}" type="pres">
      <dgm:prSet presAssocID="{374534A4-0718-42D8-B1CE-4FC43272609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AF18A99-3250-47B1-8438-D1ADC6126F06}" type="pres">
      <dgm:prSet presAssocID="{0DC96FD8-01D2-4BC5-BB4E-0BDA441078DE}" presName="spacer" presStyleCnt="0"/>
      <dgm:spPr/>
    </dgm:pt>
    <dgm:pt modelId="{865B2F82-A1C5-4FA0-A918-38335114C6C2}" type="pres">
      <dgm:prSet presAssocID="{ED85FDB4-D9B5-4DF4-813E-D55EDD8C2039}" presName="parentText" presStyleLbl="node1" presStyleIdx="2" presStyleCnt="3" custLinFactY="200000" custLinFactNeighborY="275237">
        <dgm:presLayoutVars>
          <dgm:chMax val="0"/>
          <dgm:bulletEnabled val="1"/>
        </dgm:presLayoutVars>
      </dgm:prSet>
      <dgm:spPr/>
    </dgm:pt>
  </dgm:ptLst>
  <dgm:cxnLst>
    <dgm:cxn modelId="{2E01F965-1469-4375-AF8B-69BB2CC72C6F}" srcId="{5C052D15-5924-43AA-82D6-21B107849E3C}" destId="{374534A4-0718-42D8-B1CE-4FC43272609C}" srcOrd="1" destOrd="0" parTransId="{16077E1A-0BF7-4278-B67C-623D6234B7E4}" sibTransId="{0DC96FD8-01D2-4BC5-BB4E-0BDA441078DE}"/>
    <dgm:cxn modelId="{9684DC73-1BDD-41C2-9BF6-CBA0F4D714DC}" type="presOf" srcId="{DC28167E-95F6-4F13-9F3C-0EEBFEE4DB95}" destId="{AAA659BB-FBB7-4827-8D77-D7D46B67CB74}" srcOrd="0" destOrd="0" presId="urn:microsoft.com/office/officeart/2005/8/layout/vList2"/>
    <dgm:cxn modelId="{E134DF87-989D-4F73-BCCB-FF181FB3181C}" type="presOf" srcId="{5C052D15-5924-43AA-82D6-21B107849E3C}" destId="{64E8E90E-ED3D-4E0C-B2FC-42FC0D3FCFB3}" srcOrd="0" destOrd="0" presId="urn:microsoft.com/office/officeart/2005/8/layout/vList2"/>
    <dgm:cxn modelId="{7AF96693-A84F-4A87-804C-AABB99ABA177}" type="presOf" srcId="{ED85FDB4-D9B5-4DF4-813E-D55EDD8C2039}" destId="{865B2F82-A1C5-4FA0-A918-38335114C6C2}" srcOrd="0" destOrd="0" presId="urn:microsoft.com/office/officeart/2005/8/layout/vList2"/>
    <dgm:cxn modelId="{03399CB3-36B6-4BD8-B6AF-5D30F4EE7E4D}" type="presOf" srcId="{374534A4-0718-42D8-B1CE-4FC43272609C}" destId="{8C27401A-0E5B-416E-8359-968868149AA3}" srcOrd="0" destOrd="0" presId="urn:microsoft.com/office/officeart/2005/8/layout/vList2"/>
    <dgm:cxn modelId="{D7A454DC-7725-4ED4-A877-68598D0F90B3}" srcId="{5C052D15-5924-43AA-82D6-21B107849E3C}" destId="{DC28167E-95F6-4F13-9F3C-0EEBFEE4DB95}" srcOrd="0" destOrd="0" parTransId="{9BC0AB59-0F79-4454-B0B8-BDF48FC1EB39}" sibTransId="{EAD8D9A3-55ED-4370-AF9A-78A4B12AC0E0}"/>
    <dgm:cxn modelId="{DFEFECE3-AAF1-4E5B-A154-6B8BE57809DD}" srcId="{5C052D15-5924-43AA-82D6-21B107849E3C}" destId="{ED85FDB4-D9B5-4DF4-813E-D55EDD8C2039}" srcOrd="2" destOrd="0" parTransId="{FE5BDF6A-1272-49C0-AFD0-98A7392CA7C6}" sibTransId="{12C24A7F-B398-4BDF-B621-8C96084A2515}"/>
    <dgm:cxn modelId="{926B79B3-121F-422D-9802-0847880669C8}" type="presParOf" srcId="{64E8E90E-ED3D-4E0C-B2FC-42FC0D3FCFB3}" destId="{AAA659BB-FBB7-4827-8D77-D7D46B67CB74}" srcOrd="0" destOrd="0" presId="urn:microsoft.com/office/officeart/2005/8/layout/vList2"/>
    <dgm:cxn modelId="{FEC7BD42-2C21-465F-A04B-5AF1DE6A4B12}" type="presParOf" srcId="{64E8E90E-ED3D-4E0C-B2FC-42FC0D3FCFB3}" destId="{D0CB572E-D14E-4115-B7F5-D91A0D7B4364}" srcOrd="1" destOrd="0" presId="urn:microsoft.com/office/officeart/2005/8/layout/vList2"/>
    <dgm:cxn modelId="{C0DB1FC6-A847-4190-B9B0-4F0BC61EB382}" type="presParOf" srcId="{64E8E90E-ED3D-4E0C-B2FC-42FC0D3FCFB3}" destId="{8C27401A-0E5B-416E-8359-968868149AA3}" srcOrd="2" destOrd="0" presId="urn:microsoft.com/office/officeart/2005/8/layout/vList2"/>
    <dgm:cxn modelId="{61CA155F-251E-4B2D-AEC2-0D0A5BD48F55}" type="presParOf" srcId="{64E8E90E-ED3D-4E0C-B2FC-42FC0D3FCFB3}" destId="{7AF18A99-3250-47B1-8438-D1ADC6126F06}" srcOrd="3" destOrd="0" presId="urn:microsoft.com/office/officeart/2005/8/layout/vList2"/>
    <dgm:cxn modelId="{6604CC25-D0AD-44BB-9309-05D3E06F7A5C}" type="presParOf" srcId="{64E8E90E-ED3D-4E0C-B2FC-42FC0D3FCFB3}" destId="{865B2F82-A1C5-4FA0-A918-38335114C6C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F06E3A-6AA9-4B70-B482-8DCC2E7700E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2ABF4E-9875-4F43-8073-18C4117D18B9}">
      <dgm:prSet/>
      <dgm:spPr/>
      <dgm:t>
        <a:bodyPr/>
        <a:lstStyle/>
        <a:p>
          <a:r>
            <a:rPr lang="en-US" dirty="0"/>
            <a:t>Medical Aid</a:t>
          </a:r>
        </a:p>
        <a:p>
          <a:r>
            <a:rPr lang="en-US" b="1" dirty="0"/>
            <a:t>For Mayapur Region</a:t>
          </a:r>
          <a:r>
            <a:rPr lang="en-US" dirty="0"/>
            <a:t> </a:t>
          </a:r>
        </a:p>
        <a:p>
          <a:r>
            <a:rPr lang="en-US" dirty="0"/>
            <a:t>$ 500,000</a:t>
          </a:r>
        </a:p>
      </dgm:t>
    </dgm:pt>
    <dgm:pt modelId="{4639E688-311B-4025-B88E-421BD3F54D0D}" type="parTrans" cxnId="{03105C94-2CBD-4257-8057-A59A58E64F75}">
      <dgm:prSet/>
      <dgm:spPr/>
      <dgm:t>
        <a:bodyPr/>
        <a:lstStyle/>
        <a:p>
          <a:endParaRPr lang="en-US"/>
        </a:p>
      </dgm:t>
    </dgm:pt>
    <dgm:pt modelId="{10A1460E-B267-4068-A8D2-A2468DF5B482}" type="sibTrans" cxnId="{03105C94-2CBD-4257-8057-A59A58E64F75}">
      <dgm:prSet/>
      <dgm:spPr/>
      <dgm:t>
        <a:bodyPr/>
        <a:lstStyle/>
        <a:p>
          <a:endParaRPr lang="en-US"/>
        </a:p>
      </dgm:t>
    </dgm:pt>
    <dgm:pt modelId="{361E96B1-8D7F-47BB-941C-7CFA516D0420}">
      <dgm:prSet/>
      <dgm:spPr/>
      <dgm:t>
        <a:bodyPr/>
        <a:lstStyle/>
        <a:p>
          <a:r>
            <a:rPr lang="en-US" dirty="0" err="1"/>
            <a:t>Prasadam</a:t>
          </a:r>
          <a:r>
            <a:rPr lang="en-US" dirty="0"/>
            <a:t> Aid</a:t>
          </a:r>
        </a:p>
        <a:p>
          <a:r>
            <a:rPr lang="en-US" b="1" dirty="0"/>
            <a:t>For Mayapur Region</a:t>
          </a:r>
        </a:p>
        <a:p>
          <a:r>
            <a:rPr lang="en-US" dirty="0"/>
            <a:t>$ 200,000</a:t>
          </a:r>
        </a:p>
      </dgm:t>
    </dgm:pt>
    <dgm:pt modelId="{79C5F6ED-3619-4F93-ACF0-A9117B3D8FAB}" type="parTrans" cxnId="{515729D2-024D-429F-9BA8-3710143EFC53}">
      <dgm:prSet/>
      <dgm:spPr/>
      <dgm:t>
        <a:bodyPr/>
        <a:lstStyle/>
        <a:p>
          <a:endParaRPr lang="en-US"/>
        </a:p>
      </dgm:t>
    </dgm:pt>
    <dgm:pt modelId="{0D35CF7E-3BB7-4187-844F-B489E05255D0}" type="sibTrans" cxnId="{515729D2-024D-429F-9BA8-3710143EFC53}">
      <dgm:prSet/>
      <dgm:spPr/>
      <dgm:t>
        <a:bodyPr/>
        <a:lstStyle/>
        <a:p>
          <a:endParaRPr lang="en-US"/>
        </a:p>
      </dgm:t>
    </dgm:pt>
    <dgm:pt modelId="{09F1968E-4693-4069-881A-42F3BE9DC4A2}">
      <dgm:prSet/>
      <dgm:spPr/>
      <dgm:t>
        <a:bodyPr/>
        <a:lstStyle/>
        <a:p>
          <a:r>
            <a:rPr lang="en-US" dirty="0" err="1"/>
            <a:t>Prasadam</a:t>
          </a:r>
          <a:r>
            <a:rPr lang="en-US" dirty="0"/>
            <a:t> Aid</a:t>
          </a:r>
        </a:p>
        <a:p>
          <a:r>
            <a:rPr lang="en-US" b="1" dirty="0">
              <a:solidFill>
                <a:schemeClr val="bg1"/>
              </a:solidFill>
            </a:rPr>
            <a:t>For Bangladesh</a:t>
          </a:r>
        </a:p>
        <a:p>
          <a:r>
            <a:rPr lang="en-US" dirty="0"/>
            <a:t>$ 100,000</a:t>
          </a:r>
        </a:p>
      </dgm:t>
    </dgm:pt>
    <dgm:pt modelId="{E2D179EF-5F87-4697-A0F0-54CE9304C4CD}" type="parTrans" cxnId="{87EF02DD-E8CF-4326-92AB-1337F4A51F7E}">
      <dgm:prSet/>
      <dgm:spPr/>
      <dgm:t>
        <a:bodyPr/>
        <a:lstStyle/>
        <a:p>
          <a:endParaRPr lang="en-US"/>
        </a:p>
      </dgm:t>
    </dgm:pt>
    <dgm:pt modelId="{CA6F8785-4995-473B-AA61-412D04477F63}" type="sibTrans" cxnId="{87EF02DD-E8CF-4326-92AB-1337F4A51F7E}">
      <dgm:prSet/>
      <dgm:spPr/>
      <dgm:t>
        <a:bodyPr/>
        <a:lstStyle/>
        <a:p>
          <a:endParaRPr lang="en-US"/>
        </a:p>
      </dgm:t>
    </dgm:pt>
    <dgm:pt modelId="{4BF99065-EAE7-45B2-B04F-F4BDCF48DA5D}" type="pres">
      <dgm:prSet presAssocID="{7CF06E3A-6AA9-4B70-B482-8DCC2E7700EE}" presName="diagram" presStyleCnt="0">
        <dgm:presLayoutVars>
          <dgm:dir/>
          <dgm:resizeHandles val="exact"/>
        </dgm:presLayoutVars>
      </dgm:prSet>
      <dgm:spPr/>
    </dgm:pt>
    <dgm:pt modelId="{CF99C5C2-99D0-44C6-BD94-AE382B8B3752}" type="pres">
      <dgm:prSet presAssocID="{9A2ABF4E-9875-4F43-8073-18C4117D18B9}" presName="node" presStyleLbl="node1" presStyleIdx="0" presStyleCnt="3">
        <dgm:presLayoutVars>
          <dgm:bulletEnabled val="1"/>
        </dgm:presLayoutVars>
      </dgm:prSet>
      <dgm:spPr/>
    </dgm:pt>
    <dgm:pt modelId="{AD6AF75D-5D23-467F-A18A-ABA4FC51BEFB}" type="pres">
      <dgm:prSet presAssocID="{10A1460E-B267-4068-A8D2-A2468DF5B482}" presName="sibTrans" presStyleCnt="0"/>
      <dgm:spPr/>
    </dgm:pt>
    <dgm:pt modelId="{C5168B4A-B60C-4B5F-B174-180C92FBC157}" type="pres">
      <dgm:prSet presAssocID="{361E96B1-8D7F-47BB-941C-7CFA516D0420}" presName="node" presStyleLbl="node1" presStyleIdx="1" presStyleCnt="3">
        <dgm:presLayoutVars>
          <dgm:bulletEnabled val="1"/>
        </dgm:presLayoutVars>
      </dgm:prSet>
      <dgm:spPr/>
    </dgm:pt>
    <dgm:pt modelId="{FBD1D8FA-BBB1-4DCC-BF73-E4C83C01BA88}" type="pres">
      <dgm:prSet presAssocID="{0D35CF7E-3BB7-4187-844F-B489E05255D0}" presName="sibTrans" presStyleCnt="0"/>
      <dgm:spPr/>
    </dgm:pt>
    <dgm:pt modelId="{1CB79EE1-1B8E-4B72-8D3D-23C1DE3D9D54}" type="pres">
      <dgm:prSet presAssocID="{09F1968E-4693-4069-881A-42F3BE9DC4A2}" presName="node" presStyleLbl="node1" presStyleIdx="2" presStyleCnt="3">
        <dgm:presLayoutVars>
          <dgm:bulletEnabled val="1"/>
        </dgm:presLayoutVars>
      </dgm:prSet>
      <dgm:spPr/>
    </dgm:pt>
  </dgm:ptLst>
  <dgm:cxnLst>
    <dgm:cxn modelId="{54A5A127-49DF-42CF-95E2-5219BE154D1B}" type="presOf" srcId="{09F1968E-4693-4069-881A-42F3BE9DC4A2}" destId="{1CB79EE1-1B8E-4B72-8D3D-23C1DE3D9D54}" srcOrd="0" destOrd="0" presId="urn:microsoft.com/office/officeart/2005/8/layout/default"/>
    <dgm:cxn modelId="{21C52555-8917-484F-9F23-9D92DCE81361}" type="presOf" srcId="{7CF06E3A-6AA9-4B70-B482-8DCC2E7700EE}" destId="{4BF99065-EAE7-45B2-B04F-F4BDCF48DA5D}" srcOrd="0" destOrd="0" presId="urn:microsoft.com/office/officeart/2005/8/layout/default"/>
    <dgm:cxn modelId="{98B3C98D-E61F-4E5C-B43B-D1069EFA1403}" type="presOf" srcId="{361E96B1-8D7F-47BB-941C-7CFA516D0420}" destId="{C5168B4A-B60C-4B5F-B174-180C92FBC157}" srcOrd="0" destOrd="0" presId="urn:microsoft.com/office/officeart/2005/8/layout/default"/>
    <dgm:cxn modelId="{03105C94-2CBD-4257-8057-A59A58E64F75}" srcId="{7CF06E3A-6AA9-4B70-B482-8DCC2E7700EE}" destId="{9A2ABF4E-9875-4F43-8073-18C4117D18B9}" srcOrd="0" destOrd="0" parTransId="{4639E688-311B-4025-B88E-421BD3F54D0D}" sibTransId="{10A1460E-B267-4068-A8D2-A2468DF5B482}"/>
    <dgm:cxn modelId="{988972B1-0D81-4FCA-AAD5-5BDEC83EFF0A}" type="presOf" srcId="{9A2ABF4E-9875-4F43-8073-18C4117D18B9}" destId="{CF99C5C2-99D0-44C6-BD94-AE382B8B3752}" srcOrd="0" destOrd="0" presId="urn:microsoft.com/office/officeart/2005/8/layout/default"/>
    <dgm:cxn modelId="{515729D2-024D-429F-9BA8-3710143EFC53}" srcId="{7CF06E3A-6AA9-4B70-B482-8DCC2E7700EE}" destId="{361E96B1-8D7F-47BB-941C-7CFA516D0420}" srcOrd="1" destOrd="0" parTransId="{79C5F6ED-3619-4F93-ACF0-A9117B3D8FAB}" sibTransId="{0D35CF7E-3BB7-4187-844F-B489E05255D0}"/>
    <dgm:cxn modelId="{87EF02DD-E8CF-4326-92AB-1337F4A51F7E}" srcId="{7CF06E3A-6AA9-4B70-B482-8DCC2E7700EE}" destId="{09F1968E-4693-4069-881A-42F3BE9DC4A2}" srcOrd="2" destOrd="0" parTransId="{E2D179EF-5F87-4697-A0F0-54CE9304C4CD}" sibTransId="{CA6F8785-4995-473B-AA61-412D04477F63}"/>
    <dgm:cxn modelId="{69B344D7-AC4F-48E2-ABD9-7E5D70BD7A35}" type="presParOf" srcId="{4BF99065-EAE7-45B2-B04F-F4BDCF48DA5D}" destId="{CF99C5C2-99D0-44C6-BD94-AE382B8B3752}" srcOrd="0" destOrd="0" presId="urn:microsoft.com/office/officeart/2005/8/layout/default"/>
    <dgm:cxn modelId="{86E22007-7B07-480C-81FF-0EFD1AF83AEA}" type="presParOf" srcId="{4BF99065-EAE7-45B2-B04F-F4BDCF48DA5D}" destId="{AD6AF75D-5D23-467F-A18A-ABA4FC51BEFB}" srcOrd="1" destOrd="0" presId="urn:microsoft.com/office/officeart/2005/8/layout/default"/>
    <dgm:cxn modelId="{442DD5D9-3E85-4A67-8A3D-18323E31F73F}" type="presParOf" srcId="{4BF99065-EAE7-45B2-B04F-F4BDCF48DA5D}" destId="{C5168B4A-B60C-4B5F-B174-180C92FBC157}" srcOrd="2" destOrd="0" presId="urn:microsoft.com/office/officeart/2005/8/layout/default"/>
    <dgm:cxn modelId="{AD21374E-A28D-412E-AF2C-F00765DEA9C2}" type="presParOf" srcId="{4BF99065-EAE7-45B2-B04F-F4BDCF48DA5D}" destId="{FBD1D8FA-BBB1-4DCC-BF73-E4C83C01BA88}" srcOrd="3" destOrd="0" presId="urn:microsoft.com/office/officeart/2005/8/layout/default"/>
    <dgm:cxn modelId="{C95A7A13-2DA5-46C7-8768-423459B81A6E}" type="presParOf" srcId="{4BF99065-EAE7-45B2-B04F-F4BDCF48DA5D}" destId="{1CB79EE1-1B8E-4B72-8D3D-23C1DE3D9D5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9C5C2-99D0-44C6-BD94-AE382B8B3752}">
      <dsp:nvSpPr>
        <dsp:cNvPr id="0" name=""/>
        <dsp:cNvSpPr/>
      </dsp:nvSpPr>
      <dsp:spPr>
        <a:xfrm>
          <a:off x="1490662" y="469"/>
          <a:ext cx="2878335" cy="1727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Oxygen Plant</a:t>
          </a:r>
        </a:p>
      </dsp:txBody>
      <dsp:txXfrm>
        <a:off x="1490662" y="469"/>
        <a:ext cx="2878335" cy="1727001"/>
      </dsp:txXfrm>
    </dsp:sp>
    <dsp:sp modelId="{9221D946-E180-4021-8A4D-233A78603C4B}">
      <dsp:nvSpPr>
        <dsp:cNvPr id="0" name=""/>
        <dsp:cNvSpPr/>
      </dsp:nvSpPr>
      <dsp:spPr>
        <a:xfrm>
          <a:off x="4656831" y="469"/>
          <a:ext cx="2878335" cy="1727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Subsidized Tests</a:t>
          </a:r>
        </a:p>
      </dsp:txBody>
      <dsp:txXfrm>
        <a:off x="4656831" y="469"/>
        <a:ext cx="2878335" cy="1727001"/>
      </dsp:txXfrm>
    </dsp:sp>
    <dsp:sp modelId="{C5168B4A-B60C-4B5F-B174-180C92FBC157}">
      <dsp:nvSpPr>
        <dsp:cNvPr id="0" name=""/>
        <dsp:cNvSpPr/>
      </dsp:nvSpPr>
      <dsp:spPr>
        <a:xfrm>
          <a:off x="7823000" y="469"/>
          <a:ext cx="2878335" cy="1727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Additional medical staff</a:t>
          </a:r>
        </a:p>
      </dsp:txBody>
      <dsp:txXfrm>
        <a:off x="7823000" y="469"/>
        <a:ext cx="2878335" cy="1727001"/>
      </dsp:txXfrm>
    </dsp:sp>
    <dsp:sp modelId="{1CB79EE1-1B8E-4B72-8D3D-23C1DE3D9D54}">
      <dsp:nvSpPr>
        <dsp:cNvPr id="0" name=""/>
        <dsp:cNvSpPr/>
      </dsp:nvSpPr>
      <dsp:spPr>
        <a:xfrm>
          <a:off x="1490662" y="2015304"/>
          <a:ext cx="2878335" cy="1727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Medicine sponsorship </a:t>
          </a:r>
        </a:p>
      </dsp:txBody>
      <dsp:txXfrm>
        <a:off x="1490662" y="2015304"/>
        <a:ext cx="2878335" cy="1727001"/>
      </dsp:txXfrm>
    </dsp:sp>
    <dsp:sp modelId="{B5BAB361-7931-45C6-BCCE-400D40BD3085}">
      <dsp:nvSpPr>
        <dsp:cNvPr id="0" name=""/>
        <dsp:cNvSpPr/>
      </dsp:nvSpPr>
      <dsp:spPr>
        <a:xfrm>
          <a:off x="4656831" y="2015304"/>
          <a:ext cx="2878335" cy="1727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Diet Sponsorship </a:t>
          </a:r>
        </a:p>
      </dsp:txBody>
      <dsp:txXfrm>
        <a:off x="4656831" y="2015304"/>
        <a:ext cx="2878335" cy="1727001"/>
      </dsp:txXfrm>
    </dsp:sp>
    <dsp:sp modelId="{6D2E290F-9CB8-4F76-AEAB-F4AE83708F47}">
      <dsp:nvSpPr>
        <dsp:cNvPr id="0" name=""/>
        <dsp:cNvSpPr/>
      </dsp:nvSpPr>
      <dsp:spPr>
        <a:xfrm>
          <a:off x="7823000" y="2015304"/>
          <a:ext cx="2878335" cy="1727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Exclusive Covid care center </a:t>
          </a:r>
        </a:p>
      </dsp:txBody>
      <dsp:txXfrm>
        <a:off x="7823000" y="2015304"/>
        <a:ext cx="2878335" cy="1727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659BB-FBB7-4827-8D77-D7D46B67CB74}">
      <dsp:nvSpPr>
        <dsp:cNvPr id="0" name=""/>
        <dsp:cNvSpPr/>
      </dsp:nvSpPr>
      <dsp:spPr>
        <a:xfrm>
          <a:off x="0" y="15653"/>
          <a:ext cx="12191999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1.5 million </a:t>
          </a:r>
          <a:r>
            <a:rPr lang="en-US" sz="3200" kern="1200" dirty="0" err="1"/>
            <a:t>Prasadam</a:t>
          </a:r>
          <a:r>
            <a:rPr lang="en-US" sz="3200" kern="1200" dirty="0"/>
            <a:t> plates to be served</a:t>
          </a:r>
        </a:p>
      </dsp:txBody>
      <dsp:txXfrm>
        <a:off x="37467" y="53120"/>
        <a:ext cx="12117065" cy="692586"/>
      </dsp:txXfrm>
    </dsp:sp>
    <dsp:sp modelId="{8C27401A-0E5B-416E-8359-968868149AA3}">
      <dsp:nvSpPr>
        <dsp:cNvPr id="0" name=""/>
        <dsp:cNvSpPr/>
      </dsp:nvSpPr>
      <dsp:spPr>
        <a:xfrm>
          <a:off x="0" y="875334"/>
          <a:ext cx="12191999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Per plate is just 20 cents</a:t>
          </a:r>
        </a:p>
      </dsp:txBody>
      <dsp:txXfrm>
        <a:off x="37467" y="912801"/>
        <a:ext cx="12117065" cy="692586"/>
      </dsp:txXfrm>
    </dsp:sp>
    <dsp:sp modelId="{865B2F82-A1C5-4FA0-A918-38335114C6C2}">
      <dsp:nvSpPr>
        <dsp:cNvPr id="0" name=""/>
        <dsp:cNvSpPr/>
      </dsp:nvSpPr>
      <dsp:spPr>
        <a:xfrm>
          <a:off x="0" y="1750668"/>
          <a:ext cx="12191999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masis MT Pro Black" panose="02040A04050005020304" pitchFamily="18" charset="0"/>
            </a:rPr>
            <a:t>Your 1 dollar can feed 5 persons !</a:t>
          </a:r>
        </a:p>
      </dsp:txBody>
      <dsp:txXfrm>
        <a:off x="37467" y="1788135"/>
        <a:ext cx="12117065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9C5C2-99D0-44C6-BD94-AE382B8B3752}">
      <dsp:nvSpPr>
        <dsp:cNvPr id="0" name=""/>
        <dsp:cNvSpPr/>
      </dsp:nvSpPr>
      <dsp:spPr>
        <a:xfrm>
          <a:off x="0" y="728388"/>
          <a:ext cx="3809999" cy="22859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Medical Aid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For Mayapur Region</a:t>
          </a:r>
          <a:r>
            <a:rPr lang="en-US" sz="3300" kern="1200" dirty="0"/>
            <a:t> 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$ 500,000</a:t>
          </a:r>
        </a:p>
      </dsp:txBody>
      <dsp:txXfrm>
        <a:off x="0" y="728388"/>
        <a:ext cx="3809999" cy="2285999"/>
      </dsp:txXfrm>
    </dsp:sp>
    <dsp:sp modelId="{C5168B4A-B60C-4B5F-B174-180C92FBC157}">
      <dsp:nvSpPr>
        <dsp:cNvPr id="0" name=""/>
        <dsp:cNvSpPr/>
      </dsp:nvSpPr>
      <dsp:spPr>
        <a:xfrm>
          <a:off x="4190999" y="728388"/>
          <a:ext cx="3809999" cy="22859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Prasadam</a:t>
          </a:r>
          <a:r>
            <a:rPr lang="en-US" sz="3300" kern="1200" dirty="0"/>
            <a:t> Aid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For Mayapur Region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$ 200,000</a:t>
          </a:r>
        </a:p>
      </dsp:txBody>
      <dsp:txXfrm>
        <a:off x="4190999" y="728388"/>
        <a:ext cx="3809999" cy="2285999"/>
      </dsp:txXfrm>
    </dsp:sp>
    <dsp:sp modelId="{1CB79EE1-1B8E-4B72-8D3D-23C1DE3D9D54}">
      <dsp:nvSpPr>
        <dsp:cNvPr id="0" name=""/>
        <dsp:cNvSpPr/>
      </dsp:nvSpPr>
      <dsp:spPr>
        <a:xfrm>
          <a:off x="8381999" y="728388"/>
          <a:ext cx="3809999" cy="22859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Prasadam</a:t>
          </a:r>
          <a:r>
            <a:rPr lang="en-US" sz="3300" kern="1200" dirty="0"/>
            <a:t> Aid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solidFill>
                <a:schemeClr val="bg1"/>
              </a:solidFill>
            </a:rPr>
            <a:t>For Bangladesh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$ 100,000</a:t>
          </a:r>
        </a:p>
      </dsp:txBody>
      <dsp:txXfrm>
        <a:off x="8381999" y="728388"/>
        <a:ext cx="3809999" cy="2285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423C4-E843-4E81-8F63-56FBA577639B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B0B52-5CE9-40EC-B1FD-6D5E2563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70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Version#2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B0B52-5CE9-40EC-B1FD-6D5E2563EE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21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B0B52-5CE9-40EC-B1FD-6D5E2563EE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27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GBS mission to </a:t>
            </a:r>
            <a:r>
              <a:rPr lang="en-US" dirty="0" err="1"/>
              <a:t>saev</a:t>
            </a:r>
            <a:r>
              <a:rPr lang="en-US" dirty="0"/>
              <a:t> devotee lives.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B0B52-5CE9-40EC-B1FD-6D5E2563EE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1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16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84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B0B52-5CE9-40EC-B1FD-6D5E2563EE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55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B0B52-5CE9-40EC-B1FD-6D5E2563EE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73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B0B52-5CE9-40EC-B1FD-6D5E2563EE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45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B0B52-5CE9-40EC-B1FD-6D5E2563EE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43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B0B52-5CE9-40EC-B1FD-6D5E2563EE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770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B0B52-5CE9-40EC-B1FD-6D5E2563EE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9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6BFD8-2513-443D-9D3D-FEDBEB9F7B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61A687-2E97-452D-A2A7-C1D52EBD9F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6E31A-9A10-4917-A37D-B937ECB87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338B-273B-4D29-BAE0-47C1540800E9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D3DC3-CEDF-4B0F-9D25-89C892D11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82D66-637E-46EE-AAB3-FB1BE1FDC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3BBF-E8E8-4D30-B2A5-65A9C6BF5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73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98207-8833-471E-9012-430F1748D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590C3C-6F90-45A9-B65E-ADDD4D483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98ACE-068A-4092-8100-D1DDC6422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338B-273B-4D29-BAE0-47C1540800E9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E9F95-EE04-43E3-BDFB-13EA7034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3F30D-184E-4423-890A-3CE9A7CAE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3BBF-E8E8-4D30-B2A5-65A9C6BF5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1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6EA0E5-CA89-4A59-9B8B-FC70E3397B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3BBE37-7F49-4E00-AF17-441175F99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DB307-33C3-4940-8832-685F16365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338B-273B-4D29-BAE0-47C1540800E9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EC6E5-15BD-406A-AD84-09C2A88C0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96AD7-6D21-418A-85A8-CA5F6694F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3BBF-E8E8-4D30-B2A5-65A9C6BF5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75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donec quis nunc"/>
          <p:cNvSpPr txBox="1">
            <a:spLocks noGrp="1"/>
          </p:cNvSpPr>
          <p:nvPr>
            <p:ph type="body" sz="quarter" idx="21"/>
          </p:nvPr>
        </p:nvSpPr>
        <p:spPr>
          <a:xfrm>
            <a:off x="628650" y="939800"/>
            <a:ext cx="10934700" cy="36195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1900" cap="all" spc="171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r>
              <a:t>donec quis nunc</a:t>
            </a:r>
          </a:p>
        </p:txBody>
      </p:sp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63726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5DD7F-D8D1-4CAC-9075-91D033F35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4D00-DCF5-433E-A256-77533F5B3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B29BC-0663-4D2F-BD51-89CD2A260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338B-273B-4D29-BAE0-47C1540800E9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2598E-8E45-47DC-A270-511585FB8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38360-920E-4DC9-81CC-89310AB62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3BBF-E8E8-4D30-B2A5-65A9C6BF5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8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F1351-8EF8-4C71-82B8-8809699A0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DEF29-EDB9-4DED-8101-1F1EE1318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2CE49-DDDD-408A-9DDD-E647DF7C8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338B-273B-4D29-BAE0-47C1540800E9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D8881-7B32-4855-809F-473BC915F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83586-58C7-4946-916B-F80D79C5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3BBF-E8E8-4D30-B2A5-65A9C6BF5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4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097C9-2157-4823-A282-085014900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66ED9-AD6C-4718-BE7B-57D886FEAA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207619-CBC9-46DB-A127-97848DB2E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CDFA7-B6EF-4BB8-BF39-496A905F7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338B-273B-4D29-BAE0-47C1540800E9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B6D55-F08D-4817-8F54-2028AA825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8B452-E67D-46A2-8560-638BCFB0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3BBF-E8E8-4D30-B2A5-65A9C6BF5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7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1F9C0-7FD2-476B-AF68-CF72BBABE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36CD3-A4A1-405F-B62F-CE527C163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013AD-1A24-411E-A9AD-7AB64929D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880760-8226-40ED-B3A9-357BB84A2D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A95E3A-1496-4994-9C6A-7D86986881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EE36D2-3CC3-4502-9275-C52E2ACD5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338B-273B-4D29-BAE0-47C1540800E9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FEBAD0-B285-48CF-9C48-C015E3EDA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158E4C-01EE-43C9-86A4-AC39D3F75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3BBF-E8E8-4D30-B2A5-65A9C6BF5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408FA-5E02-4DDD-893D-D2746A2CD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29BC2B-FADC-4536-B1C6-CD765318B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338B-273B-4D29-BAE0-47C1540800E9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F4CA09-A4A2-471D-B26B-E8C70160B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ADEACE-5B80-4532-BD76-24A531023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3BBF-E8E8-4D30-B2A5-65A9C6BF5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7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775E7B-57BA-42F1-9D81-06725A748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338B-273B-4D29-BAE0-47C1540800E9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68FC20-8C66-43DB-A41A-D7957307C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D1543-A2F6-4FEA-8D88-54ED4182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3BBF-E8E8-4D30-B2A5-65A9C6BF5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5989F-39D1-4558-B934-89D0C97C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AD5EF-7565-4EBC-84FE-029FAB2BB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E4360C-3F22-4197-BDA4-B0D0C46B7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BFFE5-A948-40A6-812D-FB6AD0AC1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338B-273B-4D29-BAE0-47C1540800E9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F0698-EF36-46D2-9452-0C34B6945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D59D40-9F70-47A5-B0F6-0AAF889BD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3BBF-E8E8-4D30-B2A5-65A9C6BF5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3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EEC25-7B86-444A-8329-81BE17C74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AC3FCE-09B5-47BB-B916-9D116FA13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676295-FA12-46E6-B809-6C8319126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2F698-440F-48B0-955C-D3FFEA53F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338B-273B-4D29-BAE0-47C1540800E9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F751C-0183-4D1B-B61F-2A91E6D89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A0F72-AE39-47AD-B629-0A2754609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3BBF-E8E8-4D30-B2A5-65A9C6BF5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75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01286-D6C0-4927-BD1D-4B0BBFEE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3ADF0-44EE-4776-8C09-3FD6CAC1A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44525-766B-48A9-BCAD-256F8D858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4338B-273B-4D29-BAE0-47C1540800E9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C33C0-039D-41E0-B0B3-8E32C579C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2BF7F-37D4-4ED7-A4F6-72E9E231F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63BBF-E8E8-4D30-B2A5-65A9C6BF5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1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mayapur@mvtrust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emayapur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ovidbangladesh@iskcononline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skcon.mso@gmail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sitting in a chair&#10;&#10;Description automatically generated with low confidence">
            <a:extLst>
              <a:ext uri="{FF2B5EF4-FFF2-40B4-BE49-F238E27FC236}">
                <a16:creationId xmlns:a16="http://schemas.microsoft.com/office/drawing/2014/main" id="{3D7A3038-E31C-4A78-9669-B5D8447249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3839" b="909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5A9DBD-20B8-4D03-8854-D785A7074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400" dirty="0">
                <a:latin typeface="Amasis MT Pro Black" panose="02040A04050005020304" pitchFamily="18" charset="0"/>
              </a:rPr>
              <a:t>Mayapur - Bangladesh </a:t>
            </a:r>
            <a:br>
              <a:rPr lang="en-US" sz="4400" dirty="0">
                <a:latin typeface="Amasis MT Pro Black" panose="02040A04050005020304" pitchFamily="18" charset="0"/>
              </a:rPr>
            </a:br>
            <a:r>
              <a:rPr lang="en-US" sz="4400" dirty="0">
                <a:latin typeface="Amasis MT Pro Black" panose="02040A04050005020304" pitchFamily="18" charset="0"/>
              </a:rPr>
              <a:t>Emergency COVID relief appeal</a:t>
            </a:r>
            <a:endParaRPr lang="en-US" sz="4400" dirty="0">
              <a:solidFill>
                <a:schemeClr val="tx1">
                  <a:lumMod val="85000"/>
                </a:schemeClr>
              </a:solidFill>
              <a:latin typeface="Britannic Bold" panose="020B0903060703020204" pitchFamily="34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F4FA2E-A8E9-46FB-B7D3-6DE581721B0B}"/>
              </a:ext>
            </a:extLst>
          </p:cNvPr>
          <p:cNvSpPr txBox="1"/>
          <p:nvPr/>
        </p:nvSpPr>
        <p:spPr>
          <a:xfrm>
            <a:off x="-3" y="5491398"/>
            <a:ext cx="9785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400" b="1" dirty="0">
                <a:latin typeface="Algerian" panose="04020705040A02060702" pitchFamily="82" charset="0"/>
              </a:rPr>
              <a:t>Help  Devotees  breathe…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7EDEC7-7865-4A75-B34D-9E5C5F4BC04C}"/>
              </a:ext>
            </a:extLst>
          </p:cNvPr>
          <p:cNvSpPr txBox="1"/>
          <p:nvPr/>
        </p:nvSpPr>
        <p:spPr>
          <a:xfrm>
            <a:off x="426131" y="4520472"/>
            <a:ext cx="2015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Version# 2</a:t>
            </a:r>
          </a:p>
        </p:txBody>
      </p:sp>
    </p:spTree>
    <p:extLst>
      <p:ext uri="{BB962C8B-B14F-4D97-AF65-F5344CB8AC3E}">
        <p14:creationId xmlns:p14="http://schemas.microsoft.com/office/powerpoint/2010/main" val="1145329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0E1F7DB-92A3-4FDF-895B-231C0461A0AC}"/>
              </a:ext>
            </a:extLst>
          </p:cNvPr>
          <p:cNvSpPr txBox="1">
            <a:spLocks/>
          </p:cNvSpPr>
          <p:nvPr/>
        </p:nvSpPr>
        <p:spPr>
          <a:xfrm>
            <a:off x="122361" y="432558"/>
            <a:ext cx="7795005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FF"/>
                </a:solidFill>
                <a:latin typeface="Amasis MT Pro Black" panose="02040A04050005020304" pitchFamily="18" charset="0"/>
              </a:rPr>
              <a:t>Your help can make a difference !      	</a:t>
            </a:r>
            <a:endParaRPr lang="en-US" sz="3600" i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628946A-4F52-4B67-B9A0-EBA7AFDAE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1575954"/>
            <a:ext cx="12191998" cy="5282046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br>
              <a:rPr lang="en-US" sz="3900" dirty="0"/>
            </a:br>
            <a:r>
              <a:rPr lang="en-US" sz="3900" dirty="0"/>
              <a:t>Contribute via PayPal by using the id</a:t>
            </a:r>
            <a:br>
              <a:rPr lang="en-US" sz="3900" dirty="0"/>
            </a:br>
            <a:endParaRPr lang="en-US" sz="39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900" dirty="0"/>
              <a:t> </a:t>
            </a:r>
            <a:r>
              <a:rPr lang="en-US" sz="3900" dirty="0">
                <a:hlinkClick r:id="rId3"/>
              </a:rPr>
              <a:t>supportmayapur@mvtrust.org</a:t>
            </a:r>
            <a:r>
              <a:rPr lang="en-US" sz="3900" dirty="0"/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And avail tax benefits under section 501(c)(3)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0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23A44A-4DB5-4188-A04C-625A26DCEF8D}"/>
              </a:ext>
            </a:extLst>
          </p:cNvPr>
          <p:cNvSpPr txBox="1"/>
          <p:nvPr/>
        </p:nvSpPr>
        <p:spPr>
          <a:xfrm>
            <a:off x="5636941" y="301640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3C4266-1482-4D45-AC24-9AA8FA86FCDE}"/>
              </a:ext>
            </a:extLst>
          </p:cNvPr>
          <p:cNvSpPr txBox="1"/>
          <p:nvPr/>
        </p:nvSpPr>
        <p:spPr>
          <a:xfrm>
            <a:off x="-1858" y="6337120"/>
            <a:ext cx="12191997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0" dirty="0"/>
              <a:t>Please mention </a:t>
            </a:r>
            <a:r>
              <a:rPr lang="en-US" sz="2800" b="1" u="sng" dirty="0"/>
              <a:t>Covid2help</a:t>
            </a:r>
            <a:r>
              <a:rPr lang="en-US" sz="2800" b="0" dirty="0"/>
              <a:t> in the remarks section while making the payment.</a:t>
            </a:r>
          </a:p>
        </p:txBody>
      </p:sp>
      <p:sp>
        <p:nvSpPr>
          <p:cNvPr id="2" name="What do we need urgently">
            <a:extLst>
              <a:ext uri="{FF2B5EF4-FFF2-40B4-BE49-F238E27FC236}">
                <a16:creationId xmlns:a16="http://schemas.microsoft.com/office/drawing/2014/main" id="{9EF55DC9-5F58-43F0-92FB-EE080BAF8EC3}"/>
              </a:ext>
            </a:extLst>
          </p:cNvPr>
          <p:cNvSpPr txBox="1">
            <a:spLocks/>
          </p:cNvSpPr>
          <p:nvPr/>
        </p:nvSpPr>
        <p:spPr>
          <a:xfrm>
            <a:off x="8909824" y="430218"/>
            <a:ext cx="2932771" cy="782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634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84" kern="1200" spc="11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sz="3200" b="1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</a:t>
            </a:r>
          </a:p>
          <a:p>
            <a:pPr algn="ctr" defTabSz="914400"/>
            <a:r>
              <a:rPr lang="en-US" sz="3200" dirty="0">
                <a:solidFill>
                  <a:srgbClr val="FFFFFF"/>
                </a:solidFill>
                <a:latin typeface="Amasis MT Pro Black" panose="02040A04050005020304" pitchFamily="18" charset="0"/>
              </a:rPr>
              <a:t>Mayapur</a:t>
            </a:r>
          </a:p>
        </p:txBody>
      </p:sp>
    </p:spTree>
    <p:extLst>
      <p:ext uri="{BB962C8B-B14F-4D97-AF65-F5344CB8AC3E}">
        <p14:creationId xmlns:p14="http://schemas.microsoft.com/office/powerpoint/2010/main" val="2409093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0E1F7DB-92A3-4FDF-895B-231C0461A0AC}"/>
              </a:ext>
            </a:extLst>
          </p:cNvPr>
          <p:cNvSpPr txBox="1">
            <a:spLocks/>
          </p:cNvSpPr>
          <p:nvPr/>
        </p:nvSpPr>
        <p:spPr>
          <a:xfrm>
            <a:off x="122361" y="432558"/>
            <a:ext cx="8118390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FF"/>
                </a:solidFill>
                <a:latin typeface="Amasis MT Pro Black" panose="02040A04050005020304" pitchFamily="18" charset="0"/>
              </a:rPr>
              <a:t>Your help can make a difference !      	</a:t>
            </a:r>
            <a:endParaRPr lang="en-US" sz="3600" i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628946A-4F52-4B67-B9A0-EBA7AFDAE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1575954"/>
            <a:ext cx="12191998" cy="5282046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3900" dirty="0"/>
            </a:br>
            <a:r>
              <a:rPr lang="en-US" sz="3900" dirty="0"/>
              <a:t>T</a:t>
            </a:r>
            <a:r>
              <a:rPr lang="en-US" sz="4000" b="0" dirty="0"/>
              <a:t>o contribute via Payment Gateway (</a:t>
            </a:r>
            <a:r>
              <a:rPr lang="en-US" sz="4000" b="0" dirty="0" err="1"/>
              <a:t>Razorpay</a:t>
            </a:r>
            <a:r>
              <a:rPr lang="en-US" sz="4000" b="0" dirty="0"/>
              <a:t>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0" dirty="0"/>
              <a:t>visit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4000" b="0" dirty="0">
                <a:hlinkClick r:id="rId3"/>
              </a:rPr>
              <a:t>https://servemayapur.com/</a:t>
            </a:r>
            <a:endParaRPr lang="en-US" sz="4000" b="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3900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0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0" dirty="0"/>
          </a:p>
          <a:p>
            <a:endParaRPr lang="en-US" dirty="0"/>
          </a:p>
        </p:txBody>
      </p:sp>
      <p:sp>
        <p:nvSpPr>
          <p:cNvPr id="3" name="What do we need urgently">
            <a:extLst>
              <a:ext uri="{FF2B5EF4-FFF2-40B4-BE49-F238E27FC236}">
                <a16:creationId xmlns:a16="http://schemas.microsoft.com/office/drawing/2014/main" id="{11DC3CFC-3F88-4AC5-B359-6A7D9D31183C}"/>
              </a:ext>
            </a:extLst>
          </p:cNvPr>
          <p:cNvSpPr txBox="1">
            <a:spLocks/>
          </p:cNvSpPr>
          <p:nvPr/>
        </p:nvSpPr>
        <p:spPr>
          <a:xfrm>
            <a:off x="8909824" y="430218"/>
            <a:ext cx="2932771" cy="782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634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84" kern="1200" spc="11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sz="3200" b="1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</a:t>
            </a:r>
          </a:p>
          <a:p>
            <a:pPr algn="ctr" defTabSz="914400"/>
            <a:r>
              <a:rPr lang="en-US" sz="3200" dirty="0">
                <a:solidFill>
                  <a:srgbClr val="FFFFFF"/>
                </a:solidFill>
                <a:latin typeface="Amasis MT Pro Black" panose="02040A04050005020304" pitchFamily="18" charset="0"/>
              </a:rPr>
              <a:t>Mayapur</a:t>
            </a:r>
          </a:p>
        </p:txBody>
      </p:sp>
    </p:spTree>
    <p:extLst>
      <p:ext uri="{BB962C8B-B14F-4D97-AF65-F5344CB8AC3E}">
        <p14:creationId xmlns:p14="http://schemas.microsoft.com/office/powerpoint/2010/main" val="1206466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0E1F7DB-92A3-4FDF-895B-231C0461A0AC}"/>
              </a:ext>
            </a:extLst>
          </p:cNvPr>
          <p:cNvSpPr txBox="1">
            <a:spLocks/>
          </p:cNvSpPr>
          <p:nvPr/>
        </p:nvSpPr>
        <p:spPr>
          <a:xfrm>
            <a:off x="122361" y="432558"/>
            <a:ext cx="8140693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FF"/>
                </a:solidFill>
                <a:latin typeface="Amasis MT Pro Black" panose="02040A04050005020304" pitchFamily="18" charset="0"/>
              </a:rPr>
              <a:t>Your help can make a difference !      	</a:t>
            </a:r>
            <a:endParaRPr lang="en-US" sz="3600" i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628946A-4F52-4B67-B9A0-EBA7AFDAE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1575954"/>
            <a:ext cx="12191998" cy="528204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5200" dirty="0"/>
              <a:t>For Indian citizens : </a:t>
            </a:r>
            <a:br>
              <a:rPr lang="en-US" sz="3900" dirty="0"/>
            </a:br>
            <a:br>
              <a:rPr lang="en-US" sz="3900" dirty="0"/>
            </a:br>
            <a:r>
              <a:rPr lang="en-US" sz="4000" b="0" dirty="0"/>
              <a:t>Net Banking | Cheque deposit | Cash deposit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4000" b="0" dirty="0"/>
          </a:p>
          <a:p>
            <a:pPr marL="0" marR="0" lvl="0" indent="0" algn="ctr" defTabSz="6477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/>
              <a:t>Bank Name:  Kotak Bank</a:t>
            </a:r>
          </a:p>
          <a:p>
            <a:pPr marL="0" marR="0" lvl="0" indent="0" algn="ctr" defTabSz="6477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/>
              <a:t>Account Name: International Society For Krishna Consciousness</a:t>
            </a:r>
            <a:br>
              <a:rPr lang="en-US" sz="4000" dirty="0"/>
            </a:br>
            <a:r>
              <a:rPr lang="en-US" sz="4000" dirty="0"/>
              <a:t>Account No: 8512103714</a:t>
            </a:r>
            <a:br>
              <a:rPr lang="en-US" sz="4000" dirty="0"/>
            </a:br>
            <a:r>
              <a:rPr lang="en-US" sz="4000" dirty="0"/>
              <a:t>RTGS / IFSC Code: KKBK0006570</a:t>
            </a:r>
            <a:br>
              <a:rPr lang="en-US" sz="4000" dirty="0"/>
            </a:br>
            <a:r>
              <a:rPr lang="en-US" sz="4000" dirty="0"/>
              <a:t>Branch: H. B. Sarani, Kolkata. </a:t>
            </a:r>
            <a:endParaRPr lang="en-US" sz="3900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0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0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765A85-C6BB-41D6-AF0B-723EF3E854C0}"/>
              </a:ext>
            </a:extLst>
          </p:cNvPr>
          <p:cNvSpPr txBox="1"/>
          <p:nvPr/>
        </p:nvSpPr>
        <p:spPr>
          <a:xfrm>
            <a:off x="-1858" y="6337120"/>
            <a:ext cx="12191997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0" dirty="0"/>
              <a:t>Please mention </a:t>
            </a:r>
            <a:r>
              <a:rPr lang="en-US" sz="2800" b="1" u="sng" dirty="0"/>
              <a:t>Covid2help</a:t>
            </a:r>
            <a:r>
              <a:rPr lang="en-US" sz="2800" b="0" dirty="0"/>
              <a:t> in the remarks section while making the payment.</a:t>
            </a:r>
          </a:p>
        </p:txBody>
      </p:sp>
      <p:sp>
        <p:nvSpPr>
          <p:cNvPr id="4" name="What do we need urgently">
            <a:extLst>
              <a:ext uri="{FF2B5EF4-FFF2-40B4-BE49-F238E27FC236}">
                <a16:creationId xmlns:a16="http://schemas.microsoft.com/office/drawing/2014/main" id="{8892E1B4-C2D2-454A-9B87-227AED5889E6}"/>
              </a:ext>
            </a:extLst>
          </p:cNvPr>
          <p:cNvSpPr txBox="1">
            <a:spLocks/>
          </p:cNvSpPr>
          <p:nvPr/>
        </p:nvSpPr>
        <p:spPr>
          <a:xfrm>
            <a:off x="8909824" y="430218"/>
            <a:ext cx="2932771" cy="782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634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84" kern="1200" spc="11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sz="3200" b="1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</a:t>
            </a:r>
          </a:p>
          <a:p>
            <a:pPr algn="ctr" defTabSz="914400"/>
            <a:r>
              <a:rPr lang="en-US" sz="3200" dirty="0">
                <a:solidFill>
                  <a:srgbClr val="FFFFFF"/>
                </a:solidFill>
                <a:latin typeface="Amasis MT Pro Black" panose="02040A04050005020304" pitchFamily="18" charset="0"/>
              </a:rPr>
              <a:t>Mayapur</a:t>
            </a:r>
          </a:p>
        </p:txBody>
      </p:sp>
    </p:spTree>
    <p:extLst>
      <p:ext uri="{BB962C8B-B14F-4D97-AF65-F5344CB8AC3E}">
        <p14:creationId xmlns:p14="http://schemas.microsoft.com/office/powerpoint/2010/main" val="2689871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D88804-A48C-4D43-B0A8-3847F25999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21" b="1817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3BAD04-E614-4C16-8360-019FCF004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62C10A-96FA-4DB4-864F-5C639E5D7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23810"/>
            <a:ext cx="10158761" cy="208705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Amasis MT Pro Black" panose="02040A04050005020304" pitchFamily="18" charset="0"/>
              </a:rPr>
              <a:t>Make your contribution </a:t>
            </a:r>
            <a:br>
              <a:rPr lang="en-US" sz="5400" dirty="0">
                <a:solidFill>
                  <a:srgbClr val="FFFFFF"/>
                </a:solidFill>
                <a:latin typeface="Amasis MT Pro Black" panose="02040A04050005020304" pitchFamily="18" charset="0"/>
              </a:rPr>
            </a:br>
            <a:r>
              <a:rPr lang="en-US" sz="5400" dirty="0">
                <a:solidFill>
                  <a:srgbClr val="FFFFFF"/>
                </a:solidFill>
                <a:latin typeface="Amasis MT Pro Black" panose="02040A04050005020304" pitchFamily="18" charset="0"/>
              </a:rPr>
              <a:t>NOW to </a:t>
            </a:r>
            <a:br>
              <a:rPr lang="en-US" sz="5400" dirty="0">
                <a:solidFill>
                  <a:srgbClr val="FFFFFF"/>
                </a:solidFill>
                <a:latin typeface="Amasis MT Pro Black" panose="02040A04050005020304" pitchFamily="18" charset="0"/>
              </a:rPr>
            </a:br>
            <a:r>
              <a:rPr lang="en-US" sz="5400" dirty="0">
                <a:solidFill>
                  <a:srgbClr val="FFFFFF"/>
                </a:solidFill>
                <a:latin typeface="Amasis MT Pro Black" panose="02040A04050005020304" pitchFamily="18" charset="0"/>
              </a:rPr>
              <a:t>Bangladesh Yatra !</a:t>
            </a:r>
          </a:p>
        </p:txBody>
      </p:sp>
    </p:spTree>
    <p:extLst>
      <p:ext uri="{BB962C8B-B14F-4D97-AF65-F5344CB8AC3E}">
        <p14:creationId xmlns:p14="http://schemas.microsoft.com/office/powerpoint/2010/main" val="403675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0E1F7DB-92A3-4FDF-895B-231C0461A0AC}"/>
              </a:ext>
            </a:extLst>
          </p:cNvPr>
          <p:cNvSpPr txBox="1">
            <a:spLocks/>
          </p:cNvSpPr>
          <p:nvPr/>
        </p:nvSpPr>
        <p:spPr>
          <a:xfrm>
            <a:off x="122361" y="432558"/>
            <a:ext cx="7795005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sis MT Pro Black" panose="02040A04050005020304" pitchFamily="18" charset="0"/>
                <a:ea typeface="+mj-ea"/>
                <a:cs typeface="+mj-cs"/>
              </a:rPr>
              <a:t>Your help can make a difference !      	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628946A-4F52-4B67-B9A0-EBA7AFDAE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1575954"/>
            <a:ext cx="12191998" cy="5282046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br>
              <a:rPr lang="en-US" sz="3900" dirty="0"/>
            </a:br>
            <a:r>
              <a:rPr lang="en-US" sz="3900" dirty="0"/>
              <a:t>Contribute via PayPal by using the id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39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900" dirty="0"/>
              <a:t> </a:t>
            </a:r>
            <a:r>
              <a:rPr lang="en-US" sz="3900" dirty="0">
                <a:hlinkClick r:id="rId3"/>
              </a:rPr>
              <a:t>covidbangladesh@iskcononline.com</a:t>
            </a:r>
            <a:r>
              <a:rPr lang="en-US" sz="3900" dirty="0"/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And avail tax benefits under section 501(c)(3)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0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23A44A-4DB5-4188-A04C-625A26DCEF8D}"/>
              </a:ext>
            </a:extLst>
          </p:cNvPr>
          <p:cNvSpPr txBox="1"/>
          <p:nvPr/>
        </p:nvSpPr>
        <p:spPr>
          <a:xfrm>
            <a:off x="5636941" y="301640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3C4266-1482-4D45-AC24-9AA8FA86FCDE}"/>
              </a:ext>
            </a:extLst>
          </p:cNvPr>
          <p:cNvSpPr txBox="1"/>
          <p:nvPr/>
        </p:nvSpPr>
        <p:spPr>
          <a:xfrm>
            <a:off x="-1858" y="6337120"/>
            <a:ext cx="12191997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mention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Covid2help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the remarks section while making the payment.</a:t>
            </a:r>
          </a:p>
        </p:txBody>
      </p:sp>
      <p:sp>
        <p:nvSpPr>
          <p:cNvPr id="2" name="What do we need urgently">
            <a:extLst>
              <a:ext uri="{FF2B5EF4-FFF2-40B4-BE49-F238E27FC236}">
                <a16:creationId xmlns:a16="http://schemas.microsoft.com/office/drawing/2014/main" id="{DD19401D-7339-4530-A87A-29E3B99B1DB9}"/>
              </a:ext>
            </a:extLst>
          </p:cNvPr>
          <p:cNvSpPr txBox="1">
            <a:spLocks/>
          </p:cNvSpPr>
          <p:nvPr/>
        </p:nvSpPr>
        <p:spPr>
          <a:xfrm>
            <a:off x="9077093" y="432557"/>
            <a:ext cx="2631688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34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84" kern="1200" spc="11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sz="3200" b="1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</a:t>
            </a:r>
          </a:p>
          <a:p>
            <a:pPr algn="ctr" defTabSz="914400"/>
            <a:r>
              <a:rPr lang="en-US" sz="3200" dirty="0">
                <a:solidFill>
                  <a:srgbClr val="FFFFFF"/>
                </a:solidFill>
                <a:latin typeface="Amasis MT Pro Black" panose="02040A04050005020304" pitchFamily="18" charset="0"/>
              </a:rPr>
              <a:t>Bangladesh</a:t>
            </a:r>
          </a:p>
        </p:txBody>
      </p:sp>
    </p:spTree>
    <p:extLst>
      <p:ext uri="{BB962C8B-B14F-4D97-AF65-F5344CB8AC3E}">
        <p14:creationId xmlns:p14="http://schemas.microsoft.com/office/powerpoint/2010/main" val="956146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0E1F7DB-92A3-4FDF-895B-231C0461A0AC}"/>
              </a:ext>
            </a:extLst>
          </p:cNvPr>
          <p:cNvSpPr txBox="1">
            <a:spLocks/>
          </p:cNvSpPr>
          <p:nvPr/>
        </p:nvSpPr>
        <p:spPr>
          <a:xfrm>
            <a:off x="122361" y="432558"/>
            <a:ext cx="8307961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FF"/>
                </a:solidFill>
                <a:latin typeface="Amasis MT Pro Black" panose="02040A04050005020304" pitchFamily="18" charset="0"/>
              </a:rPr>
              <a:t>Your help can make a difference !      	</a:t>
            </a:r>
            <a:endParaRPr lang="en-US" sz="3600" i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628946A-4F52-4B67-B9A0-EBA7AFDAE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1575954"/>
            <a:ext cx="12191998" cy="5282046"/>
          </a:xfrm>
        </p:spPr>
        <p:txBody>
          <a:bodyPr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5200" dirty="0"/>
              <a:t>Contribute through</a:t>
            </a:r>
            <a:br>
              <a:rPr lang="en-US" sz="3900" dirty="0"/>
            </a:br>
            <a:br>
              <a:rPr lang="en-US" sz="3900" dirty="0"/>
            </a:br>
            <a:r>
              <a:rPr lang="en-US" sz="4000" b="0" dirty="0"/>
              <a:t>Net Banking | Cheque deposit | Cash deposit</a:t>
            </a:r>
            <a:br>
              <a:rPr lang="en-US" sz="4000" b="0" dirty="0"/>
            </a:br>
            <a:endParaRPr lang="en-US" sz="4000" b="0" dirty="0"/>
          </a:p>
          <a:p>
            <a:pPr marL="0" marR="0" lvl="0" indent="0" algn="ctr" defTabSz="6477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/>
              <a:t>Bank Name:  AB Bank Limited</a:t>
            </a:r>
            <a:br>
              <a:rPr lang="en-US" sz="4000" dirty="0"/>
            </a:br>
            <a:r>
              <a:rPr lang="en-US" sz="4000" dirty="0"/>
              <a:t>Account Name : ISKCON</a:t>
            </a:r>
            <a:br>
              <a:rPr lang="en-US" sz="4000" dirty="0"/>
            </a:br>
            <a:r>
              <a:rPr lang="en-US" sz="4000" dirty="0"/>
              <a:t>Account No: 4013-593491-300</a:t>
            </a:r>
            <a:br>
              <a:rPr lang="en-US" sz="4000" dirty="0"/>
            </a:br>
            <a:r>
              <a:rPr lang="en-US" sz="4000" dirty="0"/>
              <a:t>SWIFT Code: ABBL-BDDH-013</a:t>
            </a:r>
            <a:br>
              <a:rPr lang="en-US" sz="4000" dirty="0"/>
            </a:br>
            <a:r>
              <a:rPr lang="en-US" sz="4000" dirty="0"/>
              <a:t>Branch: </a:t>
            </a:r>
            <a:r>
              <a:rPr lang="en-US" sz="4000" dirty="0" err="1"/>
              <a:t>Nawabpur</a:t>
            </a:r>
            <a:r>
              <a:rPr lang="en-US" sz="4000" dirty="0"/>
              <a:t> Road Branch, Dhaka, Bangladesh. </a:t>
            </a:r>
            <a:br>
              <a:rPr lang="en-US" sz="4000" dirty="0"/>
            </a:br>
            <a:endParaRPr lang="en-US" sz="4000" b="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3900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0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0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E31777-5D02-4647-B24F-90F6C660330F}"/>
              </a:ext>
            </a:extLst>
          </p:cNvPr>
          <p:cNvSpPr txBox="1"/>
          <p:nvPr/>
        </p:nvSpPr>
        <p:spPr>
          <a:xfrm>
            <a:off x="-1858" y="6337120"/>
            <a:ext cx="12191997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0" dirty="0"/>
              <a:t>Please mention </a:t>
            </a:r>
            <a:r>
              <a:rPr lang="en-US" sz="2800" b="1" u="sng" dirty="0"/>
              <a:t>Covid2help</a:t>
            </a:r>
            <a:r>
              <a:rPr lang="en-US" sz="2800" b="0" dirty="0"/>
              <a:t> in the remarks section while making the payment.</a:t>
            </a:r>
          </a:p>
        </p:txBody>
      </p:sp>
      <p:sp>
        <p:nvSpPr>
          <p:cNvPr id="5" name="What do we need urgently">
            <a:extLst>
              <a:ext uri="{FF2B5EF4-FFF2-40B4-BE49-F238E27FC236}">
                <a16:creationId xmlns:a16="http://schemas.microsoft.com/office/drawing/2014/main" id="{32165947-6856-48B8-89BE-C274544C7807}"/>
              </a:ext>
            </a:extLst>
          </p:cNvPr>
          <p:cNvSpPr txBox="1">
            <a:spLocks/>
          </p:cNvSpPr>
          <p:nvPr/>
        </p:nvSpPr>
        <p:spPr>
          <a:xfrm>
            <a:off x="9077093" y="432557"/>
            <a:ext cx="2631688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34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84" kern="1200" spc="11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sz="3200" b="1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</a:t>
            </a:r>
          </a:p>
          <a:p>
            <a:pPr algn="ctr" defTabSz="914400"/>
            <a:r>
              <a:rPr lang="en-US" sz="3200" dirty="0">
                <a:solidFill>
                  <a:srgbClr val="FFFFFF"/>
                </a:solidFill>
                <a:latin typeface="Amasis MT Pro Black" panose="02040A04050005020304" pitchFamily="18" charset="0"/>
              </a:rPr>
              <a:t>Bangladesh</a:t>
            </a:r>
          </a:p>
        </p:txBody>
      </p:sp>
    </p:spTree>
    <p:extLst>
      <p:ext uri="{BB962C8B-B14F-4D97-AF65-F5344CB8AC3E}">
        <p14:creationId xmlns:p14="http://schemas.microsoft.com/office/powerpoint/2010/main" val="3241125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8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F111F-EDC4-40FD-8CBF-5DAEDDF48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977739"/>
          </a:xfrm>
        </p:spPr>
        <p:txBody>
          <a:bodyPr anchor="b">
            <a:normAutofit/>
          </a:bodyPr>
          <a:lstStyle/>
          <a:p>
            <a:pPr algn="ctr"/>
            <a:r>
              <a:rPr lang="en-US" sz="5400" dirty="0">
                <a:latin typeface="Amasis MT Pro Black" panose="02040A04050005020304" pitchFamily="18" charset="0"/>
              </a:rPr>
              <a:t>Enquiries</a:t>
            </a:r>
          </a:p>
        </p:txBody>
      </p:sp>
      <p:sp>
        <p:nvSpPr>
          <p:cNvPr id="26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6771C-8DA0-4E93-910B-7AFFAC151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953829"/>
            <a:ext cx="6268770" cy="33840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000" b="1" dirty="0">
              <a:latin typeface="+mj-lt"/>
            </a:endParaRPr>
          </a:p>
          <a:p>
            <a:pPr marL="0" indent="0" algn="ctr">
              <a:buNone/>
            </a:pPr>
            <a:r>
              <a:rPr lang="en-US" sz="3500" b="1" dirty="0">
                <a:solidFill>
                  <a:srgbClr val="00B0F0"/>
                </a:solidFill>
                <a:latin typeface="Amasis MT Pro Medium" panose="02040604050005020304" pitchFamily="18" charset="0"/>
              </a:rPr>
              <a:t>Please connect with us at </a:t>
            </a:r>
          </a:p>
          <a:p>
            <a:pPr marL="0" indent="0" algn="ctr">
              <a:buNone/>
            </a:pPr>
            <a:br>
              <a:rPr lang="en-US" sz="3500" dirty="0">
                <a:latin typeface="+mj-lt"/>
              </a:rPr>
            </a:br>
            <a:r>
              <a:rPr lang="en-US" sz="3500" dirty="0">
                <a:latin typeface="Aharoni" panose="02010803020104030203" pitchFamily="2" charset="-79"/>
                <a:cs typeface="Aharoni" panose="02010803020104030203" pitchFamily="2" charset="-79"/>
              </a:rPr>
              <a:t>Email :</a:t>
            </a:r>
            <a:br>
              <a:rPr lang="en-US" sz="3500" dirty="0"/>
            </a:br>
            <a:r>
              <a:rPr lang="en-US" sz="3500" dirty="0"/>
              <a:t> </a:t>
            </a:r>
            <a:r>
              <a:rPr lang="en-US" sz="3500" dirty="0">
                <a:hlinkClick r:id="rId3"/>
              </a:rPr>
              <a:t>iskcon.mso@gmail.com</a:t>
            </a:r>
            <a:endParaRPr lang="en-US" sz="3500" dirty="0"/>
          </a:p>
          <a:p>
            <a:pPr marL="0" indent="0" algn="ctr">
              <a:buNone/>
            </a:pPr>
            <a:r>
              <a:rPr lang="en-US" sz="3500" dirty="0">
                <a:latin typeface="Aharoni" panose="02010803020104030203" pitchFamily="2" charset="-79"/>
                <a:cs typeface="Aharoni" panose="02010803020104030203" pitchFamily="2" charset="-79"/>
              </a:rPr>
              <a:t>Contact number : </a:t>
            </a:r>
            <a:br>
              <a:rPr lang="en-US" sz="35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500" dirty="0"/>
              <a:t>+91-8884-848-248</a:t>
            </a:r>
          </a:p>
          <a:p>
            <a:pPr lvl="1"/>
            <a:endParaRPr lang="en-US" sz="2000" dirty="0"/>
          </a:p>
        </p:txBody>
      </p:sp>
      <p:pic>
        <p:nvPicPr>
          <p:cNvPr id="28" name="Picture 14">
            <a:extLst>
              <a:ext uri="{FF2B5EF4-FFF2-40B4-BE49-F238E27FC236}">
                <a16:creationId xmlns:a16="http://schemas.microsoft.com/office/drawing/2014/main" id="{9C973D78-DDCA-4D46-9750-76A4AE5BA4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902" r="2" b="2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80CD94-52B9-4A00-B567-A5BA2A28B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3189" y="5935628"/>
            <a:ext cx="4527337" cy="92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32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o photo description available.">
            <a:extLst>
              <a:ext uri="{FF2B5EF4-FFF2-40B4-BE49-F238E27FC236}">
                <a16:creationId xmlns:a16="http://schemas.microsoft.com/office/drawing/2014/main" id="{8BCE6505-94B1-4B71-899C-55103DC24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12190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5CBF60-5091-4A0F-863A-71E1DE106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5093208"/>
            <a:ext cx="6973204" cy="12618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800">
                <a:solidFill>
                  <a:schemeClr val="tx1">
                    <a:lumMod val="85000"/>
                    <a:lumOff val="15000"/>
                  </a:schemeClr>
                </a:solidFill>
              </a:rPr>
              <a:t>A GBC initiative to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6410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B182262-79BE-4E03-8677-76EE322BF86D}"/>
              </a:ext>
            </a:extLst>
          </p:cNvPr>
          <p:cNvSpPr txBox="1"/>
          <p:nvPr/>
        </p:nvSpPr>
        <p:spPr>
          <a:xfrm>
            <a:off x="3214740" y="5898654"/>
            <a:ext cx="8977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dirty="0">
                <a:latin typeface="Bodoni MT Black" panose="02070A03080606020203" pitchFamily="18" charset="0"/>
              </a:rPr>
              <a:t>Save Lives &amp; Sustain Lives.</a:t>
            </a:r>
          </a:p>
        </p:txBody>
      </p:sp>
    </p:spTree>
    <p:extLst>
      <p:ext uri="{BB962C8B-B14F-4D97-AF65-F5344CB8AC3E}">
        <p14:creationId xmlns:p14="http://schemas.microsoft.com/office/powerpoint/2010/main" val="1613137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u-2.jpeg" descr="iu-2.jpeg">
            <a:extLst>
              <a:ext uri="{FF2B5EF4-FFF2-40B4-BE49-F238E27FC236}">
                <a16:creationId xmlns:a16="http://schemas.microsoft.com/office/drawing/2014/main" id="{F84FC7CF-07DC-4B34-9C74-07FB520C63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76" b="27053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4" name="“HOPING THIS MEETS YOU IN GOOD HEALTH.”">
            <a:extLst>
              <a:ext uri="{FF2B5EF4-FFF2-40B4-BE49-F238E27FC236}">
                <a16:creationId xmlns:a16="http://schemas.microsoft.com/office/drawing/2014/main" id="{DFD56E67-A6FE-4B86-9A64-5D3FCAB0D82F}"/>
              </a:ext>
            </a:extLst>
          </p:cNvPr>
          <p:cNvSpPr txBox="1"/>
          <p:nvPr/>
        </p:nvSpPr>
        <p:spPr>
          <a:xfrm>
            <a:off x="3649133" y="2790802"/>
            <a:ext cx="7789334" cy="682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b">
            <a:spAutoFit/>
          </a:bodyPr>
          <a:lstStyle/>
          <a:p>
            <a:pPr algn="ctr">
              <a:spcBef>
                <a:spcPts val="250"/>
              </a:spcBef>
              <a:defRPr sz="8200" cap="all" spc="656">
                <a:latin typeface="+mn-lt"/>
                <a:ea typeface="+mn-ea"/>
                <a:cs typeface="+mn-cs"/>
                <a:sym typeface="Futura"/>
              </a:defRPr>
            </a:pPr>
            <a:r>
              <a:rPr sz="4100" dirty="0">
                <a:latin typeface="Amasis MT Pro Black" panose="02040A04050005020304" pitchFamily="18" charset="0"/>
                <a:ea typeface="American Typewriter"/>
                <a:cs typeface="American Typewriter"/>
                <a:sym typeface="American Typewriter"/>
              </a:rPr>
              <a:t>“</a:t>
            </a:r>
            <a:r>
              <a:rPr lang="en-US" sz="4100" dirty="0">
                <a:latin typeface="Amasis MT Pro Black" panose="02040A04050005020304" pitchFamily="18" charset="0"/>
              </a:rPr>
              <a:t>Thank You!</a:t>
            </a:r>
            <a:r>
              <a:rPr sz="4100" dirty="0">
                <a:latin typeface="Amasis MT Pro Black" panose="02040A04050005020304" pitchFamily="18" charset="0"/>
                <a:ea typeface="American Typewriter"/>
                <a:cs typeface="American Typewriter"/>
                <a:sym typeface="American Typewriter"/>
              </a:rPr>
              <a:t>”</a:t>
            </a:r>
          </a:p>
        </p:txBody>
      </p:sp>
      <p:sp>
        <p:nvSpPr>
          <p:cNvPr id="5" name="Your ever well-wisher,…">
            <a:extLst>
              <a:ext uri="{FF2B5EF4-FFF2-40B4-BE49-F238E27FC236}">
                <a16:creationId xmlns:a16="http://schemas.microsoft.com/office/drawing/2014/main" id="{658AA17D-52C2-4BDD-AE96-1EB0C60B7E2E}"/>
              </a:ext>
            </a:extLst>
          </p:cNvPr>
          <p:cNvSpPr txBox="1"/>
          <p:nvPr/>
        </p:nvSpPr>
        <p:spPr>
          <a:xfrm>
            <a:off x="5352970" y="4627507"/>
            <a:ext cx="4278415" cy="97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r">
              <a:defRPr sz="9300"/>
            </a:pPr>
            <a:r>
              <a:rPr lang="en-US" sz="6000" dirty="0">
                <a:latin typeface="Aldhabi" panose="01000000000000000000" pitchFamily="2" charset="-78"/>
                <a:cs typeface="Aldhabi" panose="01000000000000000000" pitchFamily="2" charset="-78"/>
              </a:rPr>
              <a:t>Jai Srila Prabhupada.</a:t>
            </a:r>
            <a:endParaRPr sz="60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73065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9EDFF2-761B-4180-9353-D8FCE38A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06" y="2073715"/>
            <a:ext cx="11939588" cy="29930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2</a:t>
            </a:r>
            <a:r>
              <a:rPr lang="en-US" sz="5400" kern="1200" baseline="30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nd</a:t>
            </a: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wave of Covid has hit </a:t>
            </a:r>
            <a:b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Mayapur &amp; Bangladesh Yatras </a:t>
            </a:r>
            <a:b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Even Harder !</a:t>
            </a:r>
            <a:endParaRPr lang="en-US" sz="5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BD432D-FAB3-4B5D-BF27-4DA7C75B3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1883640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5066757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37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2AAB-1BFB-4043-84DA-E33807106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3995"/>
            <a:ext cx="10820400" cy="1025099"/>
          </a:xfrm>
        </p:spPr>
        <p:txBody>
          <a:bodyPr>
            <a:normAutofit/>
          </a:bodyPr>
          <a:lstStyle/>
          <a:p>
            <a:r>
              <a:rPr lang="en-US" sz="6000" spc="113" dirty="0">
                <a:latin typeface="Amasis MT Pro Black" panose="02040A04050005020304" pitchFamily="18" charset="0"/>
              </a:rPr>
              <a:t>Shri Dham Mayapur</a:t>
            </a:r>
            <a:endParaRPr lang="en-US" dirty="0">
              <a:latin typeface="Amasis MT Pro Black" panose="02040A040500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1C3430-EDAF-4B25-B4ED-976324499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018243"/>
            <a:ext cx="12191999" cy="1655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A vibrant community of </a:t>
            </a:r>
          </a:p>
          <a:p>
            <a:r>
              <a:rPr lang="en-US" sz="3200" dirty="0">
                <a:solidFill>
                  <a:schemeClr val="bg1"/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7000 devotees and 65000 Dham </a:t>
            </a:r>
            <a:r>
              <a:rPr lang="en-US" sz="3200" dirty="0" err="1">
                <a:solidFill>
                  <a:schemeClr val="bg1"/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Vasis</a:t>
            </a:r>
            <a:r>
              <a:rPr lang="en-US" sz="3200" dirty="0">
                <a:solidFill>
                  <a:schemeClr val="bg1"/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 is dealing with both, loss of lives and livelihoods.</a:t>
            </a:r>
          </a:p>
          <a:p>
            <a:endParaRPr lang="en-US" sz="3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61850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D0B34-265A-4B8D-BC01-69D514A50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7912" y="18255"/>
            <a:ext cx="6594088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And in Bangladesh…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A0E0C-FD2F-4822-918B-BE68C8FAF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472074"/>
            <a:ext cx="12192000" cy="118520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Thousands of devotee families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need urgent food relief assistance.</a:t>
            </a:r>
          </a:p>
        </p:txBody>
      </p:sp>
    </p:spTree>
    <p:extLst>
      <p:ext uri="{BB962C8B-B14F-4D97-AF65-F5344CB8AC3E}">
        <p14:creationId xmlns:p14="http://schemas.microsoft.com/office/powerpoint/2010/main" val="1488356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45397533-FBAC-4565-9146-641CE5EBF0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" b="-1"/>
          <a:stretch/>
        </p:blipFill>
        <p:spPr>
          <a:xfrm>
            <a:off x="3132160" y="1021"/>
            <a:ext cx="9059839" cy="6855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ECF8F8-ED23-4A64-8FF3-2AC522017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228" y="1300393"/>
            <a:ext cx="4972511" cy="33675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100" kern="1200" dirty="0">
                <a:latin typeface="Amasis MT Pro Black" panose="02040A04050005020304" pitchFamily="18" charset="0"/>
              </a:rPr>
              <a:t>We can’t save lives without you!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4915E-8736-4D73-BF78-7F2111B703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95" r="-1" b="30044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10295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" name="Rectangle 12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19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19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19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What do we need urgently"/>
          <p:cNvSpPr txBox="1">
            <a:spLocks noGrp="1"/>
          </p:cNvSpPr>
          <p:nvPr>
            <p:ph type="title"/>
          </p:nvPr>
        </p:nvSpPr>
        <p:spPr>
          <a:xfrm>
            <a:off x="186430" y="272792"/>
            <a:ext cx="706372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634745">
              <a:defRPr sz="5684" spc="113"/>
            </a:lvl1pPr>
          </a:lstStyle>
          <a:p>
            <a:pPr defTabSz="914400"/>
            <a:r>
              <a:rPr lang="en-US" sz="4400" dirty="0">
                <a:solidFill>
                  <a:srgbClr val="FFFFFF"/>
                </a:solidFill>
                <a:latin typeface="Amasis MT Pro Black" panose="02040A04050005020304" pitchFamily="18" charset="0"/>
              </a:rPr>
              <a:t>Medical Aid Required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74DAE0-9DB6-498C-B2FD-DE9841164352}"/>
              </a:ext>
            </a:extLst>
          </p:cNvPr>
          <p:cNvSpPr txBox="1"/>
          <p:nvPr/>
        </p:nvSpPr>
        <p:spPr>
          <a:xfrm>
            <a:off x="5581185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What do we need urgently">
            <a:extLst>
              <a:ext uri="{FF2B5EF4-FFF2-40B4-BE49-F238E27FC236}">
                <a16:creationId xmlns:a16="http://schemas.microsoft.com/office/drawing/2014/main" id="{4DAF1AFE-8B1B-455B-8AD3-D4ED89D930CA}"/>
              </a:ext>
            </a:extLst>
          </p:cNvPr>
          <p:cNvSpPr txBox="1">
            <a:spLocks/>
          </p:cNvSpPr>
          <p:nvPr/>
        </p:nvSpPr>
        <p:spPr>
          <a:xfrm>
            <a:off x="8128856" y="0"/>
            <a:ext cx="4063139" cy="1574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34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84" kern="1200" spc="11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sz="5400" dirty="0">
                <a:solidFill>
                  <a:srgbClr val="FFFFFF"/>
                </a:solidFill>
                <a:latin typeface="Amasis MT Pro Black" panose="02040A04050005020304" pitchFamily="18" charset="0"/>
              </a:rPr>
              <a:t>500,000 USD</a:t>
            </a:r>
          </a:p>
        </p:txBody>
      </p:sp>
      <p:graphicFrame>
        <p:nvGraphicFramePr>
          <p:cNvPr id="210" name="The virus strain of second wave is much stronger and it requires high amount of oxygen for dependent patients to survive.…">
            <a:extLst>
              <a:ext uri="{FF2B5EF4-FFF2-40B4-BE49-F238E27FC236}">
                <a16:creationId xmlns:a16="http://schemas.microsoft.com/office/drawing/2014/main" id="{A890C40A-4C9B-4D06-9C3F-700E4D308BAE}"/>
              </a:ext>
            </a:extLst>
          </p:cNvPr>
          <p:cNvGraphicFramePr/>
          <p:nvPr/>
        </p:nvGraphicFramePr>
        <p:xfrm>
          <a:off x="-3" y="2156219"/>
          <a:ext cx="12191999" cy="374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342493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4" name="Rectangle 22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What do we need urgently"/>
          <p:cNvSpPr txBox="1"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634745">
              <a:defRPr sz="5684" spc="113"/>
            </a:lvl1pPr>
          </a:lstStyle>
          <a:p>
            <a:pPr defTabSz="914400"/>
            <a:r>
              <a:rPr lang="en-US" sz="4000" kern="1200" dirty="0" err="1">
                <a:solidFill>
                  <a:srgbClr val="FFFFFF"/>
                </a:solidFill>
                <a:latin typeface="Amasis MT Pro Black" panose="02040A04050005020304" pitchFamily="18" charset="0"/>
              </a:rPr>
              <a:t>Prasadam</a:t>
            </a:r>
            <a:r>
              <a:rPr lang="en-US" sz="4000" kern="1200" dirty="0">
                <a:solidFill>
                  <a:srgbClr val="FFFFFF"/>
                </a:solidFill>
                <a:latin typeface="Amasis MT Pro Black" panose="02040A04050005020304" pitchFamily="18" charset="0"/>
              </a:rPr>
              <a:t> Aid</a:t>
            </a:r>
          </a:p>
        </p:txBody>
      </p:sp>
      <p:sp>
        <p:nvSpPr>
          <p:cNvPr id="5" name="What do we need urgently">
            <a:extLst>
              <a:ext uri="{FF2B5EF4-FFF2-40B4-BE49-F238E27FC236}">
                <a16:creationId xmlns:a16="http://schemas.microsoft.com/office/drawing/2014/main" id="{7755DC56-8056-4ACF-A878-1F87303C820E}"/>
              </a:ext>
            </a:extLst>
          </p:cNvPr>
          <p:cNvSpPr txBox="1">
            <a:spLocks/>
          </p:cNvSpPr>
          <p:nvPr/>
        </p:nvSpPr>
        <p:spPr>
          <a:xfrm>
            <a:off x="8128856" y="0"/>
            <a:ext cx="4063139" cy="1574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34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84" kern="1200" spc="11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sz="5400" dirty="0">
                <a:solidFill>
                  <a:srgbClr val="FFFFFF"/>
                </a:solidFill>
                <a:latin typeface="Amasis MT Pro Black" panose="02040A04050005020304" pitchFamily="18" charset="0"/>
              </a:rPr>
              <a:t>300,000 USD</a:t>
            </a:r>
          </a:p>
        </p:txBody>
      </p:sp>
      <p:graphicFrame>
        <p:nvGraphicFramePr>
          <p:cNvPr id="232" name="The virus strain of second wave is much stronger and it requires high amount of oxygen for dependent patients to survive.…">
            <a:extLst>
              <a:ext uri="{FF2B5EF4-FFF2-40B4-BE49-F238E27FC236}">
                <a16:creationId xmlns:a16="http://schemas.microsoft.com/office/drawing/2014/main" id="{8871B751-7CFD-473C-AA9D-CC6DFF37E9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0679322"/>
              </p:ext>
            </p:extLst>
          </p:nvPr>
        </p:nvGraphicFramePr>
        <p:xfrm>
          <a:off x="1" y="1964602"/>
          <a:ext cx="12191999" cy="2518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3F734EEA-13C5-4A7E-845B-0211946A26A6}"/>
              </a:ext>
            </a:extLst>
          </p:cNvPr>
          <p:cNvSpPr/>
          <p:nvPr/>
        </p:nvSpPr>
        <p:spPr>
          <a:xfrm>
            <a:off x="379142" y="4749596"/>
            <a:ext cx="3490331" cy="1841598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211AECE-9991-4649-A008-9AF9073A48C0}"/>
              </a:ext>
            </a:extLst>
          </p:cNvPr>
          <p:cNvSpPr/>
          <p:nvPr/>
        </p:nvSpPr>
        <p:spPr>
          <a:xfrm>
            <a:off x="7389542" y="4749596"/>
            <a:ext cx="3490331" cy="1841598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DB0545-83BB-421E-B3EB-2115B286882F}"/>
              </a:ext>
            </a:extLst>
          </p:cNvPr>
          <p:cNvSpPr/>
          <p:nvPr/>
        </p:nvSpPr>
        <p:spPr>
          <a:xfrm>
            <a:off x="744346" y="5006245"/>
            <a:ext cx="27599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$200,000  </a:t>
            </a:r>
          </a:p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 Mayapur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E74108-0BC9-4F9F-9D06-A9954B9308AB}"/>
              </a:ext>
            </a:extLst>
          </p:cNvPr>
          <p:cNvSpPr/>
          <p:nvPr/>
        </p:nvSpPr>
        <p:spPr>
          <a:xfrm>
            <a:off x="7340145" y="4956378"/>
            <a:ext cx="35891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$100,000  </a:t>
            </a:r>
          </a:p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 </a:t>
            </a:r>
            <a:r>
              <a:rPr lang="en-US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Bangal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desh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550343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3" name="Rectangle 19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What do we need urgently"/>
          <p:cNvSpPr txBox="1">
            <a:spLocks noGrp="1"/>
          </p:cNvSpPr>
          <p:nvPr>
            <p:ph type="title"/>
          </p:nvPr>
        </p:nvSpPr>
        <p:spPr>
          <a:xfrm>
            <a:off x="382772" y="248038"/>
            <a:ext cx="7825563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defTabSz="634745">
              <a:defRPr sz="5684" spc="113"/>
            </a:lvl1pPr>
          </a:lstStyle>
          <a:p>
            <a:pPr defTabSz="914400"/>
            <a:r>
              <a:rPr lang="en-US" sz="4000" kern="1200" dirty="0">
                <a:solidFill>
                  <a:srgbClr val="FFFFFF"/>
                </a:solidFill>
                <a:latin typeface="Amasis MT Pro Black" panose="02040A04050005020304" pitchFamily="18" charset="0"/>
              </a:rPr>
              <a:t>Consolidated Aid requirement</a:t>
            </a:r>
          </a:p>
        </p:txBody>
      </p:sp>
      <p:sp>
        <p:nvSpPr>
          <p:cNvPr id="7" name="What do we need urgently">
            <a:extLst>
              <a:ext uri="{FF2B5EF4-FFF2-40B4-BE49-F238E27FC236}">
                <a16:creationId xmlns:a16="http://schemas.microsoft.com/office/drawing/2014/main" id="{94DEC0AF-F1C7-4E19-B0AC-827B02D3745E}"/>
              </a:ext>
            </a:extLst>
          </p:cNvPr>
          <p:cNvSpPr txBox="1">
            <a:spLocks/>
          </p:cNvSpPr>
          <p:nvPr/>
        </p:nvSpPr>
        <p:spPr>
          <a:xfrm>
            <a:off x="8128856" y="0"/>
            <a:ext cx="4063139" cy="1574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34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84" kern="1200" spc="11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sz="5400" dirty="0">
                <a:solidFill>
                  <a:srgbClr val="FFFFFF"/>
                </a:solidFill>
                <a:latin typeface="Amasis MT Pro Black" panose="02040A04050005020304" pitchFamily="18" charset="0"/>
              </a:rPr>
              <a:t>800,000 USD</a:t>
            </a:r>
          </a:p>
        </p:txBody>
      </p:sp>
      <p:graphicFrame>
        <p:nvGraphicFramePr>
          <p:cNvPr id="2" name="The virus strain of second wave is much stronger and it requires high amount of oxygen for dependent patients to survive.…">
            <a:extLst>
              <a:ext uri="{FF2B5EF4-FFF2-40B4-BE49-F238E27FC236}">
                <a16:creationId xmlns:a16="http://schemas.microsoft.com/office/drawing/2014/main" id="{570C1152-519D-45D1-B2DE-B4C513A579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3974732"/>
              </p:ext>
            </p:extLst>
          </p:nvPr>
        </p:nvGraphicFramePr>
        <p:xfrm>
          <a:off x="-3" y="2156219"/>
          <a:ext cx="12191999" cy="374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160194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D88804-A48C-4D43-B0A8-3847F25999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21" b="1817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3BAD04-E614-4C16-8360-019FCF004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62C10A-96FA-4DB4-864F-5C639E5D7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23810"/>
            <a:ext cx="10158761" cy="208705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Amasis MT Pro Black" panose="02040A04050005020304" pitchFamily="18" charset="0"/>
              </a:rPr>
              <a:t>Make your contribution </a:t>
            </a:r>
            <a:br>
              <a:rPr lang="en-US" sz="5400" dirty="0">
                <a:solidFill>
                  <a:srgbClr val="FFFFFF"/>
                </a:solidFill>
                <a:latin typeface="Amasis MT Pro Black" panose="02040A04050005020304" pitchFamily="18" charset="0"/>
              </a:rPr>
            </a:br>
            <a:r>
              <a:rPr lang="en-US" sz="5400" dirty="0">
                <a:solidFill>
                  <a:srgbClr val="FFFFFF"/>
                </a:solidFill>
                <a:latin typeface="Amasis MT Pro Black" panose="02040A04050005020304" pitchFamily="18" charset="0"/>
              </a:rPr>
              <a:t>NOW to </a:t>
            </a:r>
            <a:br>
              <a:rPr lang="en-US" sz="5400" dirty="0">
                <a:solidFill>
                  <a:srgbClr val="FFFFFF"/>
                </a:solidFill>
                <a:latin typeface="Amasis MT Pro Black" panose="02040A04050005020304" pitchFamily="18" charset="0"/>
              </a:rPr>
            </a:br>
            <a:r>
              <a:rPr lang="en-US" sz="5400" dirty="0">
                <a:solidFill>
                  <a:srgbClr val="FFFFFF"/>
                </a:solidFill>
                <a:latin typeface="Amasis MT Pro Black" panose="02040A04050005020304" pitchFamily="18" charset="0"/>
              </a:rPr>
              <a:t>Sri Dham Mayapur !</a:t>
            </a:r>
          </a:p>
        </p:txBody>
      </p:sp>
    </p:spTree>
    <p:extLst>
      <p:ext uri="{BB962C8B-B14F-4D97-AF65-F5344CB8AC3E}">
        <p14:creationId xmlns:p14="http://schemas.microsoft.com/office/powerpoint/2010/main" val="153447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</TotalTime>
  <Words>501</Words>
  <Application>Microsoft Office PowerPoint</Application>
  <PresentationFormat>Widescreen</PresentationFormat>
  <Paragraphs>116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Aharoni</vt:lpstr>
      <vt:lpstr>Aldhabi</vt:lpstr>
      <vt:lpstr>Algerian</vt:lpstr>
      <vt:lpstr>Amasis MT Pro Black</vt:lpstr>
      <vt:lpstr>Amasis MT Pro Medium</vt:lpstr>
      <vt:lpstr>Arial</vt:lpstr>
      <vt:lpstr>Bodoni MT Black</vt:lpstr>
      <vt:lpstr>Britannic Bold</vt:lpstr>
      <vt:lpstr>Calibri</vt:lpstr>
      <vt:lpstr>Calibri Light</vt:lpstr>
      <vt:lpstr>Office Theme</vt:lpstr>
      <vt:lpstr>Mayapur - Bangladesh  Emergency COVID relief appeal</vt:lpstr>
      <vt:lpstr>The 2nd wave of Covid has hit  Mayapur &amp; Bangladesh Yatras  Even Harder !</vt:lpstr>
      <vt:lpstr>Shri Dham Mayapur</vt:lpstr>
      <vt:lpstr>And in Bangladesh…</vt:lpstr>
      <vt:lpstr>We can’t save lives without you!</vt:lpstr>
      <vt:lpstr>Medical Aid Required</vt:lpstr>
      <vt:lpstr>Prasadam Aid</vt:lpstr>
      <vt:lpstr>Consolidated Aid requirement</vt:lpstr>
      <vt:lpstr>Make your contribution  NOW to  Sri Dham Mayapur !</vt:lpstr>
      <vt:lpstr>PowerPoint Presentation</vt:lpstr>
      <vt:lpstr>PowerPoint Presentation</vt:lpstr>
      <vt:lpstr>PowerPoint Presentation</vt:lpstr>
      <vt:lpstr>Make your contribution  NOW to  Bangladesh Yatra !</vt:lpstr>
      <vt:lpstr>PowerPoint Presentation</vt:lpstr>
      <vt:lpstr>PowerPoint Presentation</vt:lpstr>
      <vt:lpstr>Enquiries</vt:lpstr>
      <vt:lpstr>A GBC initiative to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MAYAPUR Covid RELIEF  second wave</dc:title>
  <dc:creator>Ashwini Sandu</dc:creator>
  <cp:lastModifiedBy>Ashwini Sandu</cp:lastModifiedBy>
  <cp:revision>68</cp:revision>
  <cp:lastPrinted>2021-05-02T10:45:54Z</cp:lastPrinted>
  <dcterms:created xsi:type="dcterms:W3CDTF">2021-04-30T06:15:12Z</dcterms:created>
  <dcterms:modified xsi:type="dcterms:W3CDTF">2021-05-02T13:51:54Z</dcterms:modified>
</cp:coreProperties>
</file>